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6"/>
  </p:notesMasterIdLst>
  <p:sldIdLst>
    <p:sldId id="277" r:id="rId2"/>
    <p:sldId id="278" r:id="rId3"/>
    <p:sldId id="275" r:id="rId4"/>
    <p:sldId id="276" r:id="rId5"/>
    <p:sldId id="279" r:id="rId6"/>
    <p:sldId id="282" r:id="rId7"/>
    <p:sldId id="283" r:id="rId8"/>
    <p:sldId id="317" r:id="rId9"/>
    <p:sldId id="318" r:id="rId10"/>
    <p:sldId id="284" r:id="rId11"/>
    <p:sldId id="288" r:id="rId12"/>
    <p:sldId id="286" r:id="rId13"/>
    <p:sldId id="299" r:id="rId14"/>
    <p:sldId id="301" r:id="rId15"/>
    <p:sldId id="298" r:id="rId16"/>
    <p:sldId id="290" r:id="rId17"/>
    <p:sldId id="297" r:id="rId18"/>
    <p:sldId id="292" r:id="rId19"/>
    <p:sldId id="322" r:id="rId20"/>
    <p:sldId id="300" r:id="rId21"/>
    <p:sldId id="302" r:id="rId22"/>
    <p:sldId id="303" r:id="rId23"/>
    <p:sldId id="304" r:id="rId24"/>
    <p:sldId id="305" r:id="rId25"/>
    <p:sldId id="319" r:id="rId26"/>
    <p:sldId id="320" r:id="rId27"/>
    <p:sldId id="321" r:id="rId28"/>
    <p:sldId id="266" r:id="rId29"/>
    <p:sldId id="267" r:id="rId30"/>
    <p:sldId id="311" r:id="rId31"/>
    <p:sldId id="314" r:id="rId32"/>
    <p:sldId id="315" r:id="rId33"/>
    <p:sldId id="312" r:id="rId34"/>
    <p:sldId id="313" r:id="rId35"/>
    <p:sldId id="295" r:id="rId36"/>
    <p:sldId id="323" r:id="rId37"/>
    <p:sldId id="324" r:id="rId38"/>
    <p:sldId id="325" r:id="rId39"/>
    <p:sldId id="326" r:id="rId40"/>
    <p:sldId id="327" r:id="rId41"/>
    <p:sldId id="328" r:id="rId42"/>
    <p:sldId id="329" r:id="rId43"/>
    <p:sldId id="330" r:id="rId44"/>
    <p:sldId id="331" r:id="rId4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6"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860000"/>
    <a:srgbClr val="FFF8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99" autoAdjust="0"/>
    <p:restoredTop sz="94660"/>
  </p:normalViewPr>
  <p:slideViewPr>
    <p:cSldViewPr snapToGrid="0">
      <p:cViewPr varScale="1">
        <p:scale>
          <a:sx n="132" d="100"/>
          <a:sy n="132" d="100"/>
        </p:scale>
        <p:origin x="318"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F52714-5A2A-4D0E-B24F-193A0F4BCE5E}" type="datetimeFigureOut">
              <a:rPr lang="ko-KR" altLang="en-US" smtClean="0"/>
              <a:t>2023-04-28</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E5B79-70A8-4585-94C2-1FECF32E4E7D}" type="slidenum">
              <a:rPr lang="ko-KR" altLang="en-US" smtClean="0"/>
              <a:t>‹#›</a:t>
            </a:fld>
            <a:endParaRPr lang="ko-KR" altLang="en-US" dirty="0"/>
          </a:p>
        </p:txBody>
      </p:sp>
    </p:spTree>
    <p:extLst>
      <p:ext uri="{BB962C8B-B14F-4D97-AF65-F5344CB8AC3E}">
        <p14:creationId xmlns:p14="http://schemas.microsoft.com/office/powerpoint/2010/main" val="26646552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33E281-4182-4ECD-A869-2D3ED2A5ADE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A898F821-A6E3-46B7-A66C-9A362C89D64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D11E8B7E-DB85-4375-BEB0-414DBB18DAF4}"/>
              </a:ext>
            </a:extLst>
          </p:cNvPr>
          <p:cNvSpPr>
            <a:spLocks noGrp="1"/>
          </p:cNvSpPr>
          <p:nvPr>
            <p:ph type="dt" sz="half" idx="10"/>
          </p:nvPr>
        </p:nvSpPr>
        <p:spPr>
          <a:xfrm>
            <a:off x="838200" y="6356350"/>
            <a:ext cx="2743200" cy="365125"/>
          </a:xfrm>
          <a:prstGeom prst="rect">
            <a:avLst/>
          </a:prstGeom>
        </p:spPr>
        <p:txBody>
          <a:bodyPr/>
          <a:lstStyle/>
          <a:p>
            <a:fld id="{2809E1F2-46A0-41C1-8CB6-E188A50A599A}" type="datetime1">
              <a:rPr lang="ko-KR" altLang="en-US" smtClean="0"/>
              <a:t>2023-04-28</a:t>
            </a:fld>
            <a:endParaRPr lang="ko-KR" altLang="en-US" dirty="0"/>
          </a:p>
        </p:txBody>
      </p:sp>
      <p:sp>
        <p:nvSpPr>
          <p:cNvPr id="5" name="바닥글 개체 틀 4">
            <a:extLst>
              <a:ext uri="{FF2B5EF4-FFF2-40B4-BE49-F238E27FC236}">
                <a16:creationId xmlns:a16="http://schemas.microsoft.com/office/drawing/2014/main" id="{C651E4A0-1850-4058-A4BC-A4F0679FDF50}"/>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6" name="슬라이드 번호 개체 틀 5">
            <a:extLst>
              <a:ext uri="{FF2B5EF4-FFF2-40B4-BE49-F238E27FC236}">
                <a16:creationId xmlns:a16="http://schemas.microsoft.com/office/drawing/2014/main" id="{7D891B45-FC3B-4CE6-B6F2-D5D601272045}"/>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201120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7135D1-19A4-4534-9272-C2F76AB10DA6}"/>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0D62A2E-4C34-44DA-BD27-A75993B47E51}"/>
              </a:ext>
            </a:extLst>
          </p:cNvPr>
          <p:cNvSpPr>
            <a:spLocks noGrp="1"/>
          </p:cNvSpPr>
          <p:nvPr>
            <p:ph type="body" orient="vert" idx="1"/>
          </p:nvPr>
        </p:nvSpPr>
        <p:spPr>
          <a:xfrm>
            <a:off x="838200" y="1825625"/>
            <a:ext cx="10515600" cy="4351338"/>
          </a:xfrm>
          <a:prstGeom prst="rect">
            <a:avLst/>
          </a:prstGeo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DF6EEC6-94B1-4152-8D91-F0E3798008D8}"/>
              </a:ext>
            </a:extLst>
          </p:cNvPr>
          <p:cNvSpPr>
            <a:spLocks noGrp="1"/>
          </p:cNvSpPr>
          <p:nvPr>
            <p:ph type="dt" sz="half" idx="10"/>
          </p:nvPr>
        </p:nvSpPr>
        <p:spPr>
          <a:xfrm>
            <a:off x="838200" y="6356350"/>
            <a:ext cx="2743200" cy="365125"/>
          </a:xfrm>
          <a:prstGeom prst="rect">
            <a:avLst/>
          </a:prstGeom>
        </p:spPr>
        <p:txBody>
          <a:bodyPr/>
          <a:lstStyle/>
          <a:p>
            <a:fld id="{5F0F1C69-7892-431A-96DD-2AE0FE47E47C}" type="datetime1">
              <a:rPr lang="ko-KR" altLang="en-US" smtClean="0"/>
              <a:t>2023-04-28</a:t>
            </a:fld>
            <a:endParaRPr lang="ko-KR" altLang="en-US" dirty="0"/>
          </a:p>
        </p:txBody>
      </p:sp>
      <p:sp>
        <p:nvSpPr>
          <p:cNvPr id="5" name="바닥글 개체 틀 4">
            <a:extLst>
              <a:ext uri="{FF2B5EF4-FFF2-40B4-BE49-F238E27FC236}">
                <a16:creationId xmlns:a16="http://schemas.microsoft.com/office/drawing/2014/main" id="{47B1A288-4E60-474D-B154-6011F370BEAB}"/>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6" name="슬라이드 번호 개체 틀 5">
            <a:extLst>
              <a:ext uri="{FF2B5EF4-FFF2-40B4-BE49-F238E27FC236}">
                <a16:creationId xmlns:a16="http://schemas.microsoft.com/office/drawing/2014/main" id="{91932266-7EE3-4D4F-AA4B-1452A77BF40F}"/>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2728539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4F99FE45-5C8D-4D40-A561-BBEBA4D80A75}"/>
              </a:ext>
            </a:extLst>
          </p:cNvPr>
          <p:cNvSpPr>
            <a:spLocks noGrp="1"/>
          </p:cNvSpPr>
          <p:nvPr>
            <p:ph type="title" orient="vert"/>
          </p:nvPr>
        </p:nvSpPr>
        <p:spPr>
          <a:xfrm>
            <a:off x="8724900" y="365125"/>
            <a:ext cx="2628900" cy="5811838"/>
          </a:xfrm>
          <a:prstGeom prst="rect">
            <a:avLst/>
          </a:prstGeo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CB7BF7C-A7FB-4B39-BE3A-415338BCD4AB}"/>
              </a:ext>
            </a:extLst>
          </p:cNvPr>
          <p:cNvSpPr>
            <a:spLocks noGrp="1"/>
          </p:cNvSpPr>
          <p:nvPr>
            <p:ph type="body" orient="vert" idx="1"/>
          </p:nvPr>
        </p:nvSpPr>
        <p:spPr>
          <a:xfrm>
            <a:off x="838200" y="365125"/>
            <a:ext cx="7734300" cy="5811838"/>
          </a:xfrm>
          <a:prstGeom prst="rect">
            <a:avLst/>
          </a:prstGeo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D253635-1070-420A-9996-DE429AF4D6D1}"/>
              </a:ext>
            </a:extLst>
          </p:cNvPr>
          <p:cNvSpPr>
            <a:spLocks noGrp="1"/>
          </p:cNvSpPr>
          <p:nvPr>
            <p:ph type="dt" sz="half" idx="10"/>
          </p:nvPr>
        </p:nvSpPr>
        <p:spPr>
          <a:xfrm>
            <a:off x="838200" y="6356350"/>
            <a:ext cx="2743200" cy="365125"/>
          </a:xfrm>
          <a:prstGeom prst="rect">
            <a:avLst/>
          </a:prstGeom>
        </p:spPr>
        <p:txBody>
          <a:bodyPr/>
          <a:lstStyle/>
          <a:p>
            <a:fld id="{1F18748B-D944-4175-BF30-1001DEC3CFF6}" type="datetime1">
              <a:rPr lang="ko-KR" altLang="en-US" smtClean="0"/>
              <a:t>2023-04-28</a:t>
            </a:fld>
            <a:endParaRPr lang="ko-KR" altLang="en-US" dirty="0"/>
          </a:p>
        </p:txBody>
      </p:sp>
      <p:sp>
        <p:nvSpPr>
          <p:cNvPr id="5" name="바닥글 개체 틀 4">
            <a:extLst>
              <a:ext uri="{FF2B5EF4-FFF2-40B4-BE49-F238E27FC236}">
                <a16:creationId xmlns:a16="http://schemas.microsoft.com/office/drawing/2014/main" id="{1D0151D0-43AF-42E3-A039-03EC59FA5239}"/>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6" name="슬라이드 번호 개체 틀 5">
            <a:extLst>
              <a:ext uri="{FF2B5EF4-FFF2-40B4-BE49-F238E27FC236}">
                <a16:creationId xmlns:a16="http://schemas.microsoft.com/office/drawing/2014/main" id="{86B65A76-EC1C-48A4-B01E-22062AD77366}"/>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194348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D97EB2-D955-48F2-8DA9-33C85183EDE1}"/>
              </a:ext>
            </a:extLst>
          </p:cNvPr>
          <p:cNvSpPr>
            <a:spLocks noGrp="1"/>
          </p:cNvSpPr>
          <p:nvPr>
            <p:ph type="title"/>
          </p:nvPr>
        </p:nvSpPr>
        <p:spPr>
          <a:xfrm>
            <a:off x="618301" y="132039"/>
            <a:ext cx="3517310" cy="424732"/>
          </a:xfrm>
          <a:prstGeom prst="rect">
            <a:avLst/>
          </a:prstGeom>
        </p:spPr>
        <p:txBody>
          <a:bodyPr wrap="none" rtlCol="0">
            <a:spAutoFit/>
          </a:bodyPr>
          <a:lstStyle>
            <a:lvl1pPr>
              <a:defRPr lang="ko-KR" altLang="en-US" sz="2400" kern="1200" dirty="0">
                <a:solidFill>
                  <a:schemeClr val="tx1"/>
                </a:solidFill>
                <a:latin typeface="Segoe UI Semilight" panose="020B0402040204020203" pitchFamily="34" charset="0"/>
                <a:ea typeface="+mn-ea"/>
                <a:cs typeface="Segoe UI Semilight" panose="020B0402040204020203" pitchFamily="34" charset="0"/>
              </a:defRPr>
            </a:lvl1pPr>
          </a:lstStyle>
          <a:p>
            <a:pPr marL="0" lvl="0"/>
            <a:r>
              <a:rPr lang="ko-KR" altLang="en-US" dirty="0"/>
              <a:t>마스터 제목 스타일 편집</a:t>
            </a:r>
          </a:p>
        </p:txBody>
      </p:sp>
      <p:sp>
        <p:nvSpPr>
          <p:cNvPr id="4" name="날짜 개체 틀 3">
            <a:extLst>
              <a:ext uri="{FF2B5EF4-FFF2-40B4-BE49-F238E27FC236}">
                <a16:creationId xmlns:a16="http://schemas.microsoft.com/office/drawing/2014/main" id="{8FAC8A06-E787-44B2-88EB-C85ACF40F3FC}"/>
              </a:ext>
            </a:extLst>
          </p:cNvPr>
          <p:cNvSpPr>
            <a:spLocks noGrp="1"/>
          </p:cNvSpPr>
          <p:nvPr>
            <p:ph type="dt" sz="half" idx="10"/>
          </p:nvPr>
        </p:nvSpPr>
        <p:spPr>
          <a:xfrm>
            <a:off x="838200" y="6356350"/>
            <a:ext cx="2743200" cy="365125"/>
          </a:xfrm>
          <a:prstGeom prst="rect">
            <a:avLst/>
          </a:prstGeom>
        </p:spPr>
        <p:txBody>
          <a:bodyPr/>
          <a:lstStyle/>
          <a:p>
            <a:fld id="{61DD41BE-7780-47DC-99A9-A6A7A73721B6}" type="datetime1">
              <a:rPr lang="ko-KR" altLang="en-US" smtClean="0"/>
              <a:t>2023-04-28</a:t>
            </a:fld>
            <a:endParaRPr lang="ko-KR" altLang="en-US" dirty="0"/>
          </a:p>
        </p:txBody>
      </p:sp>
      <p:sp>
        <p:nvSpPr>
          <p:cNvPr id="5" name="바닥글 개체 틀 4">
            <a:extLst>
              <a:ext uri="{FF2B5EF4-FFF2-40B4-BE49-F238E27FC236}">
                <a16:creationId xmlns:a16="http://schemas.microsoft.com/office/drawing/2014/main" id="{A2F36EE2-B8EE-45B7-8DBE-BAB8678B270D}"/>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6" name="슬라이드 번호 개체 틀 5">
            <a:extLst>
              <a:ext uri="{FF2B5EF4-FFF2-40B4-BE49-F238E27FC236}">
                <a16:creationId xmlns:a16="http://schemas.microsoft.com/office/drawing/2014/main" id="{FC200EAA-5B9D-45A8-BA9E-3E9064F9F200}"/>
              </a:ext>
            </a:extLst>
          </p:cNvPr>
          <p:cNvSpPr>
            <a:spLocks noGrp="1"/>
          </p:cNvSpPr>
          <p:nvPr>
            <p:ph type="sldNum" sz="quarter" idx="12"/>
          </p:nvPr>
        </p:nvSpPr>
        <p:spPr>
          <a:xfrm>
            <a:off x="9448800" y="0"/>
            <a:ext cx="2743200" cy="365125"/>
          </a:xfrm>
          <a:prstGeom prst="rect">
            <a:avLst/>
          </a:prstGeom>
        </p:spPr>
        <p:txBody>
          <a:bodyPr/>
          <a:lstStyle>
            <a:lvl1pPr algn="r">
              <a:defRPr b="0">
                <a:latin typeface="Segoe UI Semilight" panose="020B0402040204020203" pitchFamily="34" charset="0"/>
                <a:cs typeface="Segoe UI Semilight" panose="020B0402040204020203" pitchFamily="34" charset="0"/>
              </a:defRPr>
            </a:lvl1pPr>
          </a:lstStyle>
          <a:p>
            <a:fld id="{8BA1AD79-10DC-4FFB-ABEA-6606848873D2}" type="slidenum">
              <a:rPr lang="ko-KR" altLang="en-US" smtClean="0"/>
              <a:pPr/>
              <a:t>‹#›</a:t>
            </a:fld>
            <a:endParaRPr lang="ko-KR" altLang="en-US" dirty="0"/>
          </a:p>
        </p:txBody>
      </p:sp>
      <p:sp>
        <p:nvSpPr>
          <p:cNvPr id="7" name="직사각형 6">
            <a:extLst>
              <a:ext uri="{FF2B5EF4-FFF2-40B4-BE49-F238E27FC236}">
                <a16:creationId xmlns:a16="http://schemas.microsoft.com/office/drawing/2014/main" id="{047F536D-C294-4AE0-8A15-7DDA2EB15F27}"/>
              </a:ext>
            </a:extLst>
          </p:cNvPr>
          <p:cNvSpPr/>
          <p:nvPr userDrawn="1"/>
        </p:nvSpPr>
        <p:spPr>
          <a:xfrm rot="19800000">
            <a:off x="193991" y="182380"/>
            <a:ext cx="360176" cy="306816"/>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5194C3AB-B3D4-4BB9-B650-B76F1AC688CD}"/>
              </a:ext>
            </a:extLst>
          </p:cNvPr>
          <p:cNvSpPr/>
          <p:nvPr userDrawn="1"/>
        </p:nvSpPr>
        <p:spPr>
          <a:xfrm rot="19800000">
            <a:off x="94078" y="136611"/>
            <a:ext cx="360176" cy="306816"/>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00631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419FA84-F78B-4AA3-ADA1-95B50389B48B}"/>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B49E8D09-8E39-47ED-87E6-24C8BDBACEC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703A5CA-B790-438B-97E3-C1E05BAFB6A7}"/>
              </a:ext>
            </a:extLst>
          </p:cNvPr>
          <p:cNvSpPr>
            <a:spLocks noGrp="1"/>
          </p:cNvSpPr>
          <p:nvPr>
            <p:ph type="dt" sz="half" idx="10"/>
          </p:nvPr>
        </p:nvSpPr>
        <p:spPr>
          <a:xfrm>
            <a:off x="838200" y="6356350"/>
            <a:ext cx="2743200" cy="365125"/>
          </a:xfrm>
          <a:prstGeom prst="rect">
            <a:avLst/>
          </a:prstGeom>
        </p:spPr>
        <p:txBody>
          <a:bodyPr/>
          <a:lstStyle/>
          <a:p>
            <a:fld id="{E1B80331-6CD6-4499-AAED-BC4992334170}" type="datetime1">
              <a:rPr lang="ko-KR" altLang="en-US" smtClean="0"/>
              <a:t>2023-04-28</a:t>
            </a:fld>
            <a:endParaRPr lang="ko-KR" altLang="en-US" dirty="0"/>
          </a:p>
        </p:txBody>
      </p:sp>
      <p:sp>
        <p:nvSpPr>
          <p:cNvPr id="5" name="바닥글 개체 틀 4">
            <a:extLst>
              <a:ext uri="{FF2B5EF4-FFF2-40B4-BE49-F238E27FC236}">
                <a16:creationId xmlns:a16="http://schemas.microsoft.com/office/drawing/2014/main" id="{522F97B2-E8B2-4B0F-BFFD-ED2D3DAD31CC}"/>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6" name="슬라이드 번호 개체 틀 5">
            <a:extLst>
              <a:ext uri="{FF2B5EF4-FFF2-40B4-BE49-F238E27FC236}">
                <a16:creationId xmlns:a16="http://schemas.microsoft.com/office/drawing/2014/main" id="{5E572540-DEED-483E-86D3-F8F3779F95C6}"/>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1773493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752890-0E09-40F8-8EC8-792E826A349F}"/>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E87E11B-C457-451E-9DBA-1183EF95DB60}"/>
              </a:ext>
            </a:extLst>
          </p:cNvPr>
          <p:cNvSpPr>
            <a:spLocks noGrp="1"/>
          </p:cNvSpPr>
          <p:nvPr>
            <p:ph sz="half" idx="1"/>
          </p:nvPr>
        </p:nvSpPr>
        <p:spPr>
          <a:xfrm>
            <a:off x="838200" y="1825625"/>
            <a:ext cx="5181600" cy="435133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A4789A7-EBF0-4355-8D8A-44AE0A3731FE}"/>
              </a:ext>
            </a:extLst>
          </p:cNvPr>
          <p:cNvSpPr>
            <a:spLocks noGrp="1"/>
          </p:cNvSpPr>
          <p:nvPr>
            <p:ph sz="half" idx="2"/>
          </p:nvPr>
        </p:nvSpPr>
        <p:spPr>
          <a:xfrm>
            <a:off x="6172200" y="1825625"/>
            <a:ext cx="5181600" cy="435133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F496214-6BBF-4B25-A3DA-E227E2876517}"/>
              </a:ext>
            </a:extLst>
          </p:cNvPr>
          <p:cNvSpPr>
            <a:spLocks noGrp="1"/>
          </p:cNvSpPr>
          <p:nvPr>
            <p:ph type="dt" sz="half" idx="10"/>
          </p:nvPr>
        </p:nvSpPr>
        <p:spPr>
          <a:xfrm>
            <a:off x="838200" y="6356350"/>
            <a:ext cx="2743200" cy="365125"/>
          </a:xfrm>
          <a:prstGeom prst="rect">
            <a:avLst/>
          </a:prstGeom>
        </p:spPr>
        <p:txBody>
          <a:bodyPr/>
          <a:lstStyle/>
          <a:p>
            <a:fld id="{006F9003-8ABE-4EAF-B671-E259020953A7}" type="datetime1">
              <a:rPr lang="ko-KR" altLang="en-US" smtClean="0"/>
              <a:t>2023-04-28</a:t>
            </a:fld>
            <a:endParaRPr lang="ko-KR" altLang="en-US" dirty="0"/>
          </a:p>
        </p:txBody>
      </p:sp>
      <p:sp>
        <p:nvSpPr>
          <p:cNvPr id="6" name="바닥글 개체 틀 5">
            <a:extLst>
              <a:ext uri="{FF2B5EF4-FFF2-40B4-BE49-F238E27FC236}">
                <a16:creationId xmlns:a16="http://schemas.microsoft.com/office/drawing/2014/main" id="{7DB6B1A1-BEBC-4896-9971-C25331C9A4CE}"/>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7" name="슬라이드 번호 개체 틀 6">
            <a:extLst>
              <a:ext uri="{FF2B5EF4-FFF2-40B4-BE49-F238E27FC236}">
                <a16:creationId xmlns:a16="http://schemas.microsoft.com/office/drawing/2014/main" id="{F428F8E8-9847-4180-AD9B-26B700477ECF}"/>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3117170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BEADB0D-850C-4FCF-89C7-D426EAEE815A}"/>
              </a:ext>
            </a:extLst>
          </p:cNvPr>
          <p:cNvSpPr>
            <a:spLocks noGrp="1"/>
          </p:cNvSpPr>
          <p:nvPr>
            <p:ph type="title"/>
          </p:nvPr>
        </p:nvSpPr>
        <p:spPr>
          <a:xfrm>
            <a:off x="839788" y="365125"/>
            <a:ext cx="10515600" cy="1325563"/>
          </a:xfrm>
          <a:prstGeom prst="rect">
            <a:avLst/>
          </a:prstGeo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C1E8007-E456-46F4-88F7-8F416DB9D23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C15622F-9355-4C7D-891F-39DD186E7430}"/>
              </a:ext>
            </a:extLst>
          </p:cNvPr>
          <p:cNvSpPr>
            <a:spLocks noGrp="1"/>
          </p:cNvSpPr>
          <p:nvPr>
            <p:ph sz="half" idx="2"/>
          </p:nvPr>
        </p:nvSpPr>
        <p:spPr>
          <a:xfrm>
            <a:off x="839788" y="2505075"/>
            <a:ext cx="5157787" cy="368458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6C24A95A-DADC-4F97-9326-73431AA0DF7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721CA1BC-BE2F-438B-88D6-64F03B665DD2}"/>
              </a:ext>
            </a:extLst>
          </p:cNvPr>
          <p:cNvSpPr>
            <a:spLocks noGrp="1"/>
          </p:cNvSpPr>
          <p:nvPr>
            <p:ph sz="quarter" idx="4"/>
          </p:nvPr>
        </p:nvSpPr>
        <p:spPr>
          <a:xfrm>
            <a:off x="6172200" y="2505075"/>
            <a:ext cx="5183188" cy="3684588"/>
          </a:xfrm>
          <a:prstGeom prst="rect">
            <a:avLst/>
          </a:prstGeo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610AA54-20A3-4998-A633-14E0BA52CF2A}"/>
              </a:ext>
            </a:extLst>
          </p:cNvPr>
          <p:cNvSpPr>
            <a:spLocks noGrp="1"/>
          </p:cNvSpPr>
          <p:nvPr>
            <p:ph type="dt" sz="half" idx="10"/>
          </p:nvPr>
        </p:nvSpPr>
        <p:spPr>
          <a:xfrm>
            <a:off x="838200" y="6356350"/>
            <a:ext cx="2743200" cy="365125"/>
          </a:xfrm>
          <a:prstGeom prst="rect">
            <a:avLst/>
          </a:prstGeom>
        </p:spPr>
        <p:txBody>
          <a:bodyPr/>
          <a:lstStyle/>
          <a:p>
            <a:fld id="{B67ED90B-4AF1-4DEE-A177-66EDE19656CA}" type="datetime1">
              <a:rPr lang="ko-KR" altLang="en-US" smtClean="0"/>
              <a:t>2023-04-28</a:t>
            </a:fld>
            <a:endParaRPr lang="ko-KR" altLang="en-US" dirty="0"/>
          </a:p>
        </p:txBody>
      </p:sp>
      <p:sp>
        <p:nvSpPr>
          <p:cNvPr id="8" name="바닥글 개체 틀 7">
            <a:extLst>
              <a:ext uri="{FF2B5EF4-FFF2-40B4-BE49-F238E27FC236}">
                <a16:creationId xmlns:a16="http://schemas.microsoft.com/office/drawing/2014/main" id="{47189B7D-9F0B-4BD0-B417-B185639FF8ED}"/>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9" name="슬라이드 번호 개체 틀 8">
            <a:extLst>
              <a:ext uri="{FF2B5EF4-FFF2-40B4-BE49-F238E27FC236}">
                <a16:creationId xmlns:a16="http://schemas.microsoft.com/office/drawing/2014/main" id="{B8FF4796-75E5-4114-B3E3-3429A9F8FB5B}"/>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369310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2E23C4-8CE6-45CE-B2BE-0C4DFADAFDE1}"/>
              </a:ext>
            </a:extLst>
          </p:cNvPr>
          <p:cNvSpPr>
            <a:spLocks noGrp="1"/>
          </p:cNvSpPr>
          <p:nvPr>
            <p:ph type="title"/>
          </p:nvPr>
        </p:nvSpPr>
        <p:spPr>
          <a:xfrm>
            <a:off x="838200" y="365125"/>
            <a:ext cx="10515600" cy="1325563"/>
          </a:xfrm>
          <a:prstGeom prst="rect">
            <a:avLst/>
          </a:prstGeom>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EF23A3F-CD10-460E-BDF9-9F5EC47BCC03}"/>
              </a:ext>
            </a:extLst>
          </p:cNvPr>
          <p:cNvSpPr>
            <a:spLocks noGrp="1"/>
          </p:cNvSpPr>
          <p:nvPr>
            <p:ph type="dt" sz="half" idx="10"/>
          </p:nvPr>
        </p:nvSpPr>
        <p:spPr>
          <a:xfrm>
            <a:off x="838200" y="6356350"/>
            <a:ext cx="2743200" cy="365125"/>
          </a:xfrm>
          <a:prstGeom prst="rect">
            <a:avLst/>
          </a:prstGeom>
        </p:spPr>
        <p:txBody>
          <a:bodyPr/>
          <a:lstStyle/>
          <a:p>
            <a:fld id="{AB73C58E-6EC2-4D94-9C52-0859DEF2B1EE}" type="datetime1">
              <a:rPr lang="ko-KR" altLang="en-US" smtClean="0"/>
              <a:t>2023-04-28</a:t>
            </a:fld>
            <a:endParaRPr lang="ko-KR" altLang="en-US" dirty="0"/>
          </a:p>
        </p:txBody>
      </p:sp>
      <p:sp>
        <p:nvSpPr>
          <p:cNvPr id="4" name="바닥글 개체 틀 3">
            <a:extLst>
              <a:ext uri="{FF2B5EF4-FFF2-40B4-BE49-F238E27FC236}">
                <a16:creationId xmlns:a16="http://schemas.microsoft.com/office/drawing/2014/main" id="{559B3DAB-2793-4A97-9D99-18C7A81C35E2}"/>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5" name="슬라이드 번호 개체 틀 4">
            <a:extLst>
              <a:ext uri="{FF2B5EF4-FFF2-40B4-BE49-F238E27FC236}">
                <a16:creationId xmlns:a16="http://schemas.microsoft.com/office/drawing/2014/main" id="{5E981A5E-8E91-4509-B432-10CE75B7CC39}"/>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4268596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F9FE101-4142-45D0-92B2-CAEF26AD8E08}"/>
              </a:ext>
            </a:extLst>
          </p:cNvPr>
          <p:cNvSpPr>
            <a:spLocks noGrp="1"/>
          </p:cNvSpPr>
          <p:nvPr>
            <p:ph type="dt" sz="half" idx="10"/>
          </p:nvPr>
        </p:nvSpPr>
        <p:spPr>
          <a:xfrm>
            <a:off x="838200" y="6356350"/>
            <a:ext cx="2743200" cy="365125"/>
          </a:xfrm>
          <a:prstGeom prst="rect">
            <a:avLst/>
          </a:prstGeom>
        </p:spPr>
        <p:txBody>
          <a:bodyPr/>
          <a:lstStyle/>
          <a:p>
            <a:fld id="{05DEAE9B-41AA-4D38-9326-21346EAB3A57}" type="datetime1">
              <a:rPr lang="ko-KR" altLang="en-US" smtClean="0"/>
              <a:t>2023-04-28</a:t>
            </a:fld>
            <a:endParaRPr lang="ko-KR" altLang="en-US" dirty="0"/>
          </a:p>
        </p:txBody>
      </p:sp>
      <p:sp>
        <p:nvSpPr>
          <p:cNvPr id="3" name="바닥글 개체 틀 2">
            <a:extLst>
              <a:ext uri="{FF2B5EF4-FFF2-40B4-BE49-F238E27FC236}">
                <a16:creationId xmlns:a16="http://schemas.microsoft.com/office/drawing/2014/main" id="{BAB728F1-E92B-4AEC-A8AA-F8CC8EE43FC5}"/>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4" name="슬라이드 번호 개체 틀 3">
            <a:extLst>
              <a:ext uri="{FF2B5EF4-FFF2-40B4-BE49-F238E27FC236}">
                <a16:creationId xmlns:a16="http://schemas.microsoft.com/office/drawing/2014/main" id="{4C4A86C5-D222-41FD-B946-D40DF899C4CE}"/>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427135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28A4301-AC1E-4D69-BDC7-6543CDC099F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9CFB9D72-5E3B-4766-B9A9-FC4385BD1A3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1755A3E8-6273-4019-A2B5-F7FBE4CCA6B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5343B9B0-EDA6-423A-8D9E-01A06B210D09}"/>
              </a:ext>
            </a:extLst>
          </p:cNvPr>
          <p:cNvSpPr>
            <a:spLocks noGrp="1"/>
          </p:cNvSpPr>
          <p:nvPr>
            <p:ph type="dt" sz="half" idx="10"/>
          </p:nvPr>
        </p:nvSpPr>
        <p:spPr>
          <a:xfrm>
            <a:off x="838200" y="6356350"/>
            <a:ext cx="2743200" cy="365125"/>
          </a:xfrm>
          <a:prstGeom prst="rect">
            <a:avLst/>
          </a:prstGeom>
        </p:spPr>
        <p:txBody>
          <a:bodyPr/>
          <a:lstStyle/>
          <a:p>
            <a:fld id="{B655EA60-5899-456D-96B0-3A06DB11F95E}" type="datetime1">
              <a:rPr lang="ko-KR" altLang="en-US" smtClean="0"/>
              <a:t>2023-04-28</a:t>
            </a:fld>
            <a:endParaRPr lang="ko-KR" altLang="en-US" dirty="0"/>
          </a:p>
        </p:txBody>
      </p:sp>
      <p:sp>
        <p:nvSpPr>
          <p:cNvPr id="6" name="바닥글 개체 틀 5">
            <a:extLst>
              <a:ext uri="{FF2B5EF4-FFF2-40B4-BE49-F238E27FC236}">
                <a16:creationId xmlns:a16="http://schemas.microsoft.com/office/drawing/2014/main" id="{BF3EEBCF-9E17-4F88-A77C-FA0DF7E54E0B}"/>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7" name="슬라이드 번호 개체 틀 6">
            <a:extLst>
              <a:ext uri="{FF2B5EF4-FFF2-40B4-BE49-F238E27FC236}">
                <a16:creationId xmlns:a16="http://schemas.microsoft.com/office/drawing/2014/main" id="{3CAA575E-B3F4-4C7B-9187-7A76CB1EBDE9}"/>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342081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2A4881-6043-4DDC-B9B5-7A53BAC5A38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93399DF-DDF2-425F-8690-98120A6DDF4C}"/>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a:extLst>
              <a:ext uri="{FF2B5EF4-FFF2-40B4-BE49-F238E27FC236}">
                <a16:creationId xmlns:a16="http://schemas.microsoft.com/office/drawing/2014/main" id="{09E60852-CECA-48A8-B836-B933393D31D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AB2F550-233B-409D-BAAB-88F69ADACD54}"/>
              </a:ext>
            </a:extLst>
          </p:cNvPr>
          <p:cNvSpPr>
            <a:spLocks noGrp="1"/>
          </p:cNvSpPr>
          <p:nvPr>
            <p:ph type="dt" sz="half" idx="10"/>
          </p:nvPr>
        </p:nvSpPr>
        <p:spPr>
          <a:xfrm>
            <a:off x="838200" y="6356350"/>
            <a:ext cx="2743200" cy="365125"/>
          </a:xfrm>
          <a:prstGeom prst="rect">
            <a:avLst/>
          </a:prstGeom>
        </p:spPr>
        <p:txBody>
          <a:bodyPr/>
          <a:lstStyle/>
          <a:p>
            <a:fld id="{96256A90-1938-4C4A-AB91-815ED4A701AE}" type="datetime1">
              <a:rPr lang="ko-KR" altLang="en-US" smtClean="0"/>
              <a:t>2023-04-28</a:t>
            </a:fld>
            <a:endParaRPr lang="ko-KR" altLang="en-US" dirty="0"/>
          </a:p>
        </p:txBody>
      </p:sp>
      <p:sp>
        <p:nvSpPr>
          <p:cNvPr id="6" name="바닥글 개체 틀 5">
            <a:extLst>
              <a:ext uri="{FF2B5EF4-FFF2-40B4-BE49-F238E27FC236}">
                <a16:creationId xmlns:a16="http://schemas.microsoft.com/office/drawing/2014/main" id="{52A776C8-A85B-4E43-BACC-3A7659C220BB}"/>
              </a:ext>
            </a:extLst>
          </p:cNvPr>
          <p:cNvSpPr>
            <a:spLocks noGrp="1"/>
          </p:cNvSpPr>
          <p:nvPr>
            <p:ph type="ftr" sz="quarter" idx="11"/>
          </p:nvPr>
        </p:nvSpPr>
        <p:spPr>
          <a:xfrm>
            <a:off x="4038600" y="6356350"/>
            <a:ext cx="4114800" cy="365125"/>
          </a:xfrm>
          <a:prstGeom prst="rect">
            <a:avLst/>
          </a:prstGeom>
        </p:spPr>
        <p:txBody>
          <a:bodyPr/>
          <a:lstStyle/>
          <a:p>
            <a:endParaRPr lang="ko-KR" altLang="en-US" dirty="0"/>
          </a:p>
        </p:txBody>
      </p:sp>
      <p:sp>
        <p:nvSpPr>
          <p:cNvPr id="7" name="슬라이드 번호 개체 틀 6">
            <a:extLst>
              <a:ext uri="{FF2B5EF4-FFF2-40B4-BE49-F238E27FC236}">
                <a16:creationId xmlns:a16="http://schemas.microsoft.com/office/drawing/2014/main" id="{5E351807-CAAC-4556-9663-528D5D22DD4D}"/>
              </a:ext>
            </a:extLst>
          </p:cNvPr>
          <p:cNvSpPr>
            <a:spLocks noGrp="1"/>
          </p:cNvSpPr>
          <p:nvPr>
            <p:ph type="sldNum" sz="quarter" idx="12"/>
          </p:nvPr>
        </p:nvSpPr>
        <p:spPr>
          <a:xfrm>
            <a:off x="8610600" y="6356350"/>
            <a:ext cx="2743200" cy="365125"/>
          </a:xfrm>
          <a:prstGeom prst="rect">
            <a:avLst/>
          </a:prstGeom>
        </p:spPr>
        <p:txBody>
          <a:bodyPr/>
          <a:lstStyle/>
          <a:p>
            <a:fld id="{8BA1AD79-10DC-4FFB-ABEA-6606848873D2}" type="slidenum">
              <a:rPr lang="ko-KR" altLang="en-US" smtClean="0"/>
              <a:t>‹#›</a:t>
            </a:fld>
            <a:endParaRPr lang="ko-KR" altLang="en-US" dirty="0"/>
          </a:p>
        </p:txBody>
      </p:sp>
    </p:spTree>
    <p:extLst>
      <p:ext uri="{BB962C8B-B14F-4D97-AF65-F5344CB8AC3E}">
        <p14:creationId xmlns:p14="http://schemas.microsoft.com/office/powerpoint/2010/main" val="1085540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167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22.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0.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3" Type="http://schemas.openxmlformats.org/officeDocument/2006/relationships/image" Target="../media/image190.png"/><Relationship Id="rId3" Type="http://schemas.openxmlformats.org/officeDocument/2006/relationships/image" Target="../media/image91.png"/><Relationship Id="rId17" Type="http://schemas.openxmlformats.org/officeDocument/2006/relationships/image" Target="../media/image96.png"/><Relationship Id="rId12" Type="http://schemas.openxmlformats.org/officeDocument/2006/relationships/image" Target="../media/image180.png"/><Relationship Id="rId2" Type="http://schemas.openxmlformats.org/officeDocument/2006/relationships/image" Target="../media/image90.png"/><Relationship Id="rId16"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95.png"/><Relationship Id="rId15" Type="http://schemas.openxmlformats.org/officeDocument/2006/relationships/image" Target="../media/image21.png"/><Relationship Id="rId10" Type="http://schemas.openxmlformats.org/officeDocument/2006/relationships/image" Target="../media/image160.png"/><Relationship Id="rId4" Type="http://schemas.openxmlformats.org/officeDocument/2006/relationships/image" Target="../media/image94.png"/><Relationship Id="rId9" Type="http://schemas.openxmlformats.org/officeDocument/2006/relationships/image" Target="../media/image150.png"/></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8" Type="http://schemas.openxmlformats.org/officeDocument/2006/relationships/image" Target="../media/image19.png"/><Relationship Id="rId3" Type="http://schemas.openxmlformats.org/officeDocument/2006/relationships/image" Target="../media/image10.png"/><Relationship Id="rId21" Type="http://schemas.openxmlformats.org/officeDocument/2006/relationships/image" Target="../media/image24.png"/><Relationship Id="rId7" Type="http://schemas.openxmlformats.org/officeDocument/2006/relationships/image" Target="../media/image14.png"/><Relationship Id="rId17" Type="http://schemas.openxmlformats.org/officeDocument/2006/relationships/image" Target="../media/image18.png"/><Relationship Id="rId2" Type="http://schemas.openxmlformats.org/officeDocument/2006/relationships/image" Target="../media/image9.png"/><Relationship Id="rId16" Type="http://schemas.openxmlformats.org/officeDocument/2006/relationships/image" Target="../media/image22.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40.png"/><Relationship Id="rId5" Type="http://schemas.openxmlformats.org/officeDocument/2006/relationships/image" Target="../media/image12.png"/><Relationship Id="rId15" Type="http://schemas.openxmlformats.org/officeDocument/2006/relationships/image" Target="../media/image21.png"/><Relationship Id="rId10" Type="http://schemas.openxmlformats.org/officeDocument/2006/relationships/image" Target="../media/image17.png"/><Relationship Id="rId19"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EE108F12-8FC1-4098-B28E-24790EDB2048}"/>
              </a:ext>
            </a:extLst>
          </p:cNvPr>
          <p:cNvGrpSpPr/>
          <p:nvPr/>
        </p:nvGrpSpPr>
        <p:grpSpPr>
          <a:xfrm>
            <a:off x="377823" y="511055"/>
            <a:ext cx="1576360" cy="1248305"/>
            <a:chOff x="367714" y="458071"/>
            <a:chExt cx="1733996" cy="1373136"/>
          </a:xfrm>
        </p:grpSpPr>
        <p:sp>
          <p:nvSpPr>
            <p:cNvPr id="7" name="직사각형 6">
              <a:extLst>
                <a:ext uri="{FF2B5EF4-FFF2-40B4-BE49-F238E27FC236}">
                  <a16:creationId xmlns:a16="http://schemas.microsoft.com/office/drawing/2014/main" id="{07DB4C6D-7A42-4C85-BBC5-71C7263BCB8A}"/>
                </a:ext>
              </a:extLst>
            </p:cNvPr>
            <p:cNvSpPr/>
            <p:nvPr/>
          </p:nvSpPr>
          <p:spPr>
            <a:xfrm rot="19800000">
              <a:off x="597167" y="549560"/>
              <a:ext cx="1504543" cy="1281647"/>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D97C8FBC-51D2-486F-845E-5B69C7695C66}"/>
                </a:ext>
              </a:extLst>
            </p:cNvPr>
            <p:cNvSpPr/>
            <p:nvPr/>
          </p:nvSpPr>
          <p:spPr>
            <a:xfrm rot="19800000">
              <a:off x="367714" y="458071"/>
              <a:ext cx="1504543" cy="1281647"/>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 name="TextBox 5">
            <a:extLst>
              <a:ext uri="{FF2B5EF4-FFF2-40B4-BE49-F238E27FC236}">
                <a16:creationId xmlns:a16="http://schemas.microsoft.com/office/drawing/2014/main" id="{E19FF43E-9A86-48BE-ABBD-50B5307EE1A6}"/>
              </a:ext>
            </a:extLst>
          </p:cNvPr>
          <p:cNvSpPr txBox="1"/>
          <p:nvPr/>
        </p:nvSpPr>
        <p:spPr>
          <a:xfrm>
            <a:off x="1352392" y="1759360"/>
            <a:ext cx="9487214" cy="1200329"/>
          </a:xfrm>
          <a:prstGeom prst="rect">
            <a:avLst/>
          </a:prstGeom>
          <a:noFill/>
        </p:spPr>
        <p:txBody>
          <a:bodyPr wrap="none" rtlCol="0">
            <a:spAutoFit/>
          </a:bodyPr>
          <a:lstStyle/>
          <a:p>
            <a:pPr algn="ctr"/>
            <a:r>
              <a:rPr lang="en-US" altLang="ko-KR" sz="3600" dirty="0">
                <a:latin typeface="Segoe UI Semilight" panose="020B0402040204020203" pitchFamily="34" charset="0"/>
                <a:cs typeface="Segoe UI Semilight" panose="020B0402040204020203" pitchFamily="34" charset="0"/>
              </a:rPr>
              <a:t>Study of projectile fragmentation reactions and</a:t>
            </a:r>
          </a:p>
          <a:p>
            <a:pPr algn="ctr"/>
            <a:r>
              <a:rPr lang="en-US" altLang="ko-KR" sz="3600" dirty="0">
                <a:latin typeface="Segoe UI Semilight" panose="020B0402040204020203" pitchFamily="34" charset="0"/>
                <a:cs typeface="Segoe UI Semilight" panose="020B0402040204020203" pitchFamily="34" charset="0"/>
              </a:rPr>
              <a:t>production of nuclei near the neutron drip line </a:t>
            </a:r>
            <a:endParaRPr lang="ko-KR" altLang="en-US" sz="3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07BF4591-0B97-4875-AD61-D65B863EE8DA}"/>
              </a:ext>
            </a:extLst>
          </p:cNvPr>
          <p:cNvSpPr txBox="1"/>
          <p:nvPr/>
        </p:nvSpPr>
        <p:spPr>
          <a:xfrm>
            <a:off x="5129229" y="3704396"/>
            <a:ext cx="1933543" cy="1304716"/>
          </a:xfrm>
          <a:prstGeom prst="rect">
            <a:avLst/>
          </a:prstGeom>
          <a:noFill/>
        </p:spPr>
        <p:txBody>
          <a:bodyPr wrap="none" rtlCol="0">
            <a:spAutoFit/>
          </a:bodyPr>
          <a:lstStyle/>
          <a:p>
            <a:pPr algn="ctr">
              <a:lnSpc>
                <a:spcPct val="150000"/>
              </a:lnSpc>
            </a:pPr>
            <a:r>
              <a:rPr lang="en-US" altLang="ko-KR" sz="2800" dirty="0">
                <a:latin typeface="Segoe UI Semilight" panose="020B0402040204020203" pitchFamily="34" charset="0"/>
                <a:cs typeface="Segoe UI Semilight" panose="020B0402040204020203" pitchFamily="34" charset="0"/>
              </a:rPr>
              <a:t>2022.02.28.</a:t>
            </a:r>
          </a:p>
          <a:p>
            <a:pPr algn="ctr">
              <a:lnSpc>
                <a:spcPct val="150000"/>
              </a:lnSpc>
            </a:pPr>
            <a:r>
              <a:rPr lang="en-US" altLang="ko-KR" sz="2800" dirty="0">
                <a:latin typeface="Segoe UI Semilight" panose="020B0402040204020203" pitchFamily="34" charset="0"/>
                <a:cs typeface="Segoe UI Semilight" panose="020B0402040204020203" pitchFamily="34" charset="0"/>
              </a:rPr>
              <a:t>D.G. Kim</a:t>
            </a:r>
            <a:endParaRPr lang="ko-KR" altLang="en-US" sz="2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4625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그림 33">
            <a:extLst>
              <a:ext uri="{FF2B5EF4-FFF2-40B4-BE49-F238E27FC236}">
                <a16:creationId xmlns:a16="http://schemas.microsoft.com/office/drawing/2014/main" id="{A2C46557-2583-433D-8B78-A75771071A1C}"/>
              </a:ext>
            </a:extLst>
          </p:cNvPr>
          <p:cNvPicPr>
            <a:picLocks noChangeAspect="1"/>
          </p:cNvPicPr>
          <p:nvPr/>
        </p:nvPicPr>
        <p:blipFill>
          <a:blip r:embed="rId2"/>
          <a:stretch>
            <a:fillRect/>
          </a:stretch>
        </p:blipFill>
        <p:spPr>
          <a:xfrm>
            <a:off x="6150040" y="21398"/>
            <a:ext cx="2707500" cy="2908460"/>
          </a:xfrm>
          <a:prstGeom prst="rect">
            <a:avLst/>
          </a:prstGeom>
        </p:spPr>
      </p:pic>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10</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2321469"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RI Identification</a:t>
            </a:r>
            <a:endParaRPr lang="ko-KR" altLang="en-US" sz="2400" dirty="0"/>
          </a:p>
        </p:txBody>
      </p:sp>
      <p:sp>
        <p:nvSpPr>
          <p:cNvPr id="8" name="TextBox 7">
            <a:extLst>
              <a:ext uri="{FF2B5EF4-FFF2-40B4-BE49-F238E27FC236}">
                <a16:creationId xmlns:a16="http://schemas.microsoft.com/office/drawing/2014/main" id="{9A03E16B-2416-49BA-8043-E3CF8DD82385}"/>
              </a:ext>
            </a:extLst>
          </p:cNvPr>
          <p:cNvSpPr txBox="1"/>
          <p:nvPr/>
        </p:nvSpPr>
        <p:spPr>
          <a:xfrm>
            <a:off x="305192" y="4813877"/>
            <a:ext cx="5556993" cy="1748877"/>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2000" b="1" dirty="0"/>
              <a:t>Identified Fragment </a:t>
            </a:r>
            <a:r>
              <a:rPr lang="en-US" altLang="ko-KR" sz="2000" b="1" baseline="30000" dirty="0"/>
              <a:t>28</a:t>
            </a:r>
            <a:r>
              <a:rPr lang="en-US" altLang="ko-KR" sz="2000" b="1" dirty="0"/>
              <a:t>Si</a:t>
            </a:r>
            <a:r>
              <a:rPr lang="en-US" altLang="ko-KR" sz="2000" b="1" baseline="30000" dirty="0"/>
              <a:t>14+</a:t>
            </a:r>
          </a:p>
          <a:p>
            <a:pPr>
              <a:lnSpc>
                <a:spcPct val="150000"/>
              </a:lnSpc>
            </a:pPr>
            <a:r>
              <a:rPr lang="en-US" altLang="ko-KR" sz="1800" dirty="0"/>
              <a:t>- Energy = 85.45 MeV/u (velocity = 12.04 cm/ns)</a:t>
            </a:r>
          </a:p>
          <a:p>
            <a:pPr>
              <a:lnSpc>
                <a:spcPct val="150000"/>
              </a:lnSpc>
            </a:pPr>
            <a:r>
              <a:rPr lang="en-US" altLang="ko-KR" sz="1800" dirty="0"/>
              <a:t>- Energy loss in SSD 0.5 mm thick = 152 MeV</a:t>
            </a:r>
          </a:p>
          <a:p>
            <a:pPr>
              <a:lnSpc>
                <a:spcPct val="150000"/>
              </a:lnSpc>
            </a:pPr>
            <a:r>
              <a:rPr lang="en-US" altLang="ko-KR" sz="1800" dirty="0"/>
              <a:t>- </a:t>
            </a:r>
            <a:r>
              <a:rPr lang="en-US" altLang="ko-KR" sz="1800" dirty="0" err="1"/>
              <a:t>ToF</a:t>
            </a:r>
            <a:r>
              <a:rPr lang="en-US" altLang="ko-KR" sz="1800" dirty="0"/>
              <a:t> = L/velocity = 176 ns</a:t>
            </a:r>
          </a:p>
        </p:txBody>
      </p:sp>
      <p:grpSp>
        <p:nvGrpSpPr>
          <p:cNvPr id="22" name="그룹 21">
            <a:extLst>
              <a:ext uri="{FF2B5EF4-FFF2-40B4-BE49-F238E27FC236}">
                <a16:creationId xmlns:a16="http://schemas.microsoft.com/office/drawing/2014/main" id="{264277CD-2E31-4A77-86D5-908BC4890CA2}"/>
              </a:ext>
            </a:extLst>
          </p:cNvPr>
          <p:cNvGrpSpPr/>
          <p:nvPr/>
        </p:nvGrpSpPr>
        <p:grpSpPr>
          <a:xfrm>
            <a:off x="6763353" y="2965831"/>
            <a:ext cx="4860754" cy="3720110"/>
            <a:chOff x="5311592" y="1216552"/>
            <a:chExt cx="6732359" cy="5152516"/>
          </a:xfrm>
        </p:grpSpPr>
        <p:pic>
          <p:nvPicPr>
            <p:cNvPr id="13" name="그림 12">
              <a:extLst>
                <a:ext uri="{FF2B5EF4-FFF2-40B4-BE49-F238E27FC236}">
                  <a16:creationId xmlns:a16="http://schemas.microsoft.com/office/drawing/2014/main" id="{5F7F8872-2DDE-4B77-8CA9-00EB1FA699E3}"/>
                </a:ext>
              </a:extLst>
            </p:cNvPr>
            <p:cNvPicPr>
              <a:picLocks noChangeAspect="1"/>
            </p:cNvPicPr>
            <p:nvPr/>
          </p:nvPicPr>
          <p:blipFill>
            <a:blip r:embed="rId3"/>
            <a:stretch>
              <a:fillRect/>
            </a:stretch>
          </p:blipFill>
          <p:spPr>
            <a:xfrm>
              <a:off x="5311592" y="1216552"/>
              <a:ext cx="6732359" cy="5152516"/>
            </a:xfrm>
            <a:prstGeom prst="rect">
              <a:avLst/>
            </a:prstGeom>
          </p:spPr>
        </p:pic>
        <p:sp>
          <p:nvSpPr>
            <p:cNvPr id="18" name="타원 17">
              <a:extLst>
                <a:ext uri="{FF2B5EF4-FFF2-40B4-BE49-F238E27FC236}">
                  <a16:creationId xmlns:a16="http://schemas.microsoft.com/office/drawing/2014/main" id="{32262DC6-A8AF-4DFE-BACC-02603C43975C}"/>
                </a:ext>
              </a:extLst>
            </p:cNvPr>
            <p:cNvSpPr/>
            <p:nvPr/>
          </p:nvSpPr>
          <p:spPr>
            <a:xfrm>
              <a:off x="7800064" y="2530137"/>
              <a:ext cx="912136" cy="574041"/>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cxnSp>
        <p:nvCxnSpPr>
          <p:cNvPr id="25" name="직선 화살표 연결선 24">
            <a:extLst>
              <a:ext uri="{FF2B5EF4-FFF2-40B4-BE49-F238E27FC236}">
                <a16:creationId xmlns:a16="http://schemas.microsoft.com/office/drawing/2014/main" id="{144453AF-D9B7-4174-B72A-092D9C77DE72}"/>
              </a:ext>
            </a:extLst>
          </p:cNvPr>
          <p:cNvCxnSpPr>
            <a:cxnSpLocks/>
          </p:cNvCxnSpPr>
          <p:nvPr/>
        </p:nvCxnSpPr>
        <p:spPr>
          <a:xfrm flipV="1">
            <a:off x="3454400" y="4328695"/>
            <a:ext cx="4694177" cy="733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150EAF9-9B14-43D0-AB44-DADBBB7A634B}"/>
              </a:ext>
            </a:extLst>
          </p:cNvPr>
          <p:cNvSpPr txBox="1"/>
          <p:nvPr/>
        </p:nvSpPr>
        <p:spPr>
          <a:xfrm>
            <a:off x="305192" y="830521"/>
            <a:ext cx="8093882" cy="3826368"/>
          </a:xfrm>
          <a:prstGeom prst="rect">
            <a:avLst/>
          </a:prstGeom>
          <a:noFill/>
        </p:spPr>
        <p:txBody>
          <a:bodyPr wrap="square" rtlCol="0">
            <a:spAutoFit/>
          </a:bodyPr>
          <a:lstStyle>
            <a:defPPr>
              <a:defRPr lang="ko-KR"/>
            </a:defPPr>
            <a:lvl1pPr>
              <a:lnSpc>
                <a:spcPct val="150000"/>
              </a:lnSpc>
              <a:defRPr sz="2000" b="1">
                <a:latin typeface="Segoe UI Semilight" panose="020B0402040204020203" pitchFamily="34" charset="0"/>
                <a:cs typeface="Segoe UI Semilight" panose="020B0402040204020203" pitchFamily="34" charset="0"/>
              </a:defRPr>
            </a:lvl1pPr>
          </a:lstStyle>
          <a:p>
            <a:r>
              <a:rPr lang="en-US" altLang="ko-KR" dirty="0"/>
              <a:t>Particle Identification (PID)</a:t>
            </a:r>
          </a:p>
          <a:p>
            <a:r>
              <a:rPr lang="en-US" altLang="ko-KR" sz="1800" b="0" dirty="0"/>
              <a:t>- 2D plot of </a:t>
            </a:r>
            <a:r>
              <a:rPr lang="en-US" altLang="ko-KR" sz="1800" b="0" dirty="0" err="1"/>
              <a:t>ToF</a:t>
            </a:r>
            <a:r>
              <a:rPr lang="en-US" altLang="ko-KR" sz="1800" b="0" dirty="0"/>
              <a:t> vs. ΔE in SSD1</a:t>
            </a:r>
          </a:p>
          <a:p>
            <a:r>
              <a:rPr lang="en-US" altLang="ko-KR" sz="1800" b="0" dirty="0"/>
              <a:t>- Background rejection with correlation gate (σ) between SSD1 &amp; SDD2</a:t>
            </a:r>
          </a:p>
          <a:p>
            <a:r>
              <a:rPr lang="en-US" altLang="ko-KR" sz="1800" b="0" dirty="0"/>
              <a:t>  (Background) </a:t>
            </a:r>
          </a:p>
          <a:p>
            <a:r>
              <a:rPr lang="en-US" altLang="ko-KR" sz="1800" b="0" dirty="0"/>
              <a:t>   1) Scattered primary beam</a:t>
            </a:r>
          </a:p>
          <a:p>
            <a:r>
              <a:rPr lang="en-US" altLang="ko-KR" sz="1800" b="0" dirty="0"/>
              <a:t>   2) Nuclear reaction of fragments in Si detector</a:t>
            </a:r>
          </a:p>
          <a:p>
            <a:r>
              <a:rPr lang="en-US" altLang="ko-KR" sz="1800" b="0" dirty="0"/>
              <a:t>   3) Reaction at the edge of Si detector …</a:t>
            </a:r>
          </a:p>
          <a:p>
            <a:r>
              <a:rPr lang="en-US" altLang="ko-KR" sz="1800" b="0" dirty="0"/>
              <a:t>- so, fragment PID with low background events</a:t>
            </a:r>
          </a:p>
          <a:p>
            <a:r>
              <a:rPr lang="en-US" altLang="ko-KR" sz="1800" b="0" dirty="0"/>
              <a:t>- (Fragment yields) = (count of isotope from PID)</a:t>
            </a:r>
          </a:p>
        </p:txBody>
      </p:sp>
      <p:pic>
        <p:nvPicPr>
          <p:cNvPr id="44" name="그림 43">
            <a:extLst>
              <a:ext uri="{FF2B5EF4-FFF2-40B4-BE49-F238E27FC236}">
                <a16:creationId xmlns:a16="http://schemas.microsoft.com/office/drawing/2014/main" id="{A4EEA2BA-E811-4175-A3D3-75FA1C544D4A}"/>
              </a:ext>
            </a:extLst>
          </p:cNvPr>
          <p:cNvPicPr>
            <a:picLocks noChangeAspect="1"/>
          </p:cNvPicPr>
          <p:nvPr/>
        </p:nvPicPr>
        <p:blipFill>
          <a:blip r:embed="rId4"/>
          <a:stretch>
            <a:fillRect/>
          </a:stretch>
        </p:blipFill>
        <p:spPr>
          <a:xfrm>
            <a:off x="8876946" y="21397"/>
            <a:ext cx="2963756" cy="2908461"/>
          </a:xfrm>
          <a:prstGeom prst="rect">
            <a:avLst/>
          </a:prstGeom>
        </p:spPr>
      </p:pic>
    </p:spTree>
    <p:extLst>
      <p:ext uri="{BB962C8B-B14F-4D97-AF65-F5344CB8AC3E}">
        <p14:creationId xmlns:p14="http://schemas.microsoft.com/office/powerpoint/2010/main" val="4034105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11</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3203121"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RI Identification (Cont.)</a:t>
            </a:r>
            <a:endParaRPr lang="ko-KR" altLang="en-US" sz="2400" dirty="0"/>
          </a:p>
        </p:txBody>
      </p:sp>
      <p:grpSp>
        <p:nvGrpSpPr>
          <p:cNvPr id="15" name="그룹 14">
            <a:extLst>
              <a:ext uri="{FF2B5EF4-FFF2-40B4-BE49-F238E27FC236}">
                <a16:creationId xmlns:a16="http://schemas.microsoft.com/office/drawing/2014/main" id="{8502004B-43CF-4F11-8EEF-BD5BB5A25700}"/>
              </a:ext>
            </a:extLst>
          </p:cNvPr>
          <p:cNvGrpSpPr/>
          <p:nvPr/>
        </p:nvGrpSpPr>
        <p:grpSpPr>
          <a:xfrm>
            <a:off x="1122651" y="886311"/>
            <a:ext cx="4700544" cy="5699309"/>
            <a:chOff x="7302471" y="365125"/>
            <a:chExt cx="4700544" cy="6269240"/>
          </a:xfrm>
        </p:grpSpPr>
        <p:pic>
          <p:nvPicPr>
            <p:cNvPr id="5" name="그림 4">
              <a:extLst>
                <a:ext uri="{FF2B5EF4-FFF2-40B4-BE49-F238E27FC236}">
                  <a16:creationId xmlns:a16="http://schemas.microsoft.com/office/drawing/2014/main" id="{1E190691-7B69-4EF9-A9F0-A952B04735BA}"/>
                </a:ext>
              </a:extLst>
            </p:cNvPr>
            <p:cNvPicPr>
              <a:picLocks noChangeAspect="1"/>
            </p:cNvPicPr>
            <p:nvPr/>
          </p:nvPicPr>
          <p:blipFill>
            <a:blip r:embed="rId2"/>
            <a:stretch>
              <a:fillRect/>
            </a:stretch>
          </p:blipFill>
          <p:spPr>
            <a:xfrm>
              <a:off x="7782891" y="3120469"/>
              <a:ext cx="3599723" cy="2755344"/>
            </a:xfrm>
            <a:prstGeom prst="rect">
              <a:avLst/>
            </a:prstGeom>
          </p:spPr>
        </p:pic>
        <p:pic>
          <p:nvPicPr>
            <p:cNvPr id="10" name="그림 9">
              <a:extLst>
                <a:ext uri="{FF2B5EF4-FFF2-40B4-BE49-F238E27FC236}">
                  <a16:creationId xmlns:a16="http://schemas.microsoft.com/office/drawing/2014/main" id="{2C8BBBC7-5DA7-4F1F-B007-51A01673527D}"/>
                </a:ext>
              </a:extLst>
            </p:cNvPr>
            <p:cNvPicPr>
              <a:picLocks noChangeAspect="1"/>
            </p:cNvPicPr>
            <p:nvPr/>
          </p:nvPicPr>
          <p:blipFill>
            <a:blip r:embed="rId3"/>
            <a:stretch>
              <a:fillRect/>
            </a:stretch>
          </p:blipFill>
          <p:spPr>
            <a:xfrm>
              <a:off x="7842782" y="365125"/>
              <a:ext cx="3619923" cy="2755344"/>
            </a:xfrm>
            <a:prstGeom prst="rect">
              <a:avLst/>
            </a:prstGeom>
          </p:spPr>
        </p:pic>
        <p:pic>
          <p:nvPicPr>
            <p:cNvPr id="12" name="그림 11">
              <a:extLst>
                <a:ext uri="{FF2B5EF4-FFF2-40B4-BE49-F238E27FC236}">
                  <a16:creationId xmlns:a16="http://schemas.microsoft.com/office/drawing/2014/main" id="{00FFE655-5487-4933-ADBF-8A4B41F078EE}"/>
                </a:ext>
              </a:extLst>
            </p:cNvPr>
            <p:cNvPicPr>
              <a:picLocks noChangeAspect="1"/>
            </p:cNvPicPr>
            <p:nvPr/>
          </p:nvPicPr>
          <p:blipFill>
            <a:blip r:embed="rId4"/>
            <a:stretch>
              <a:fillRect/>
            </a:stretch>
          </p:blipFill>
          <p:spPr>
            <a:xfrm>
              <a:off x="7302471" y="6079260"/>
              <a:ext cx="4700544" cy="555105"/>
            </a:xfrm>
            <a:prstGeom prst="rect">
              <a:avLst/>
            </a:prstGeom>
          </p:spPr>
        </p:pic>
      </p:grpSp>
      <p:pic>
        <p:nvPicPr>
          <p:cNvPr id="14" name="그림 13">
            <a:extLst>
              <a:ext uri="{FF2B5EF4-FFF2-40B4-BE49-F238E27FC236}">
                <a16:creationId xmlns:a16="http://schemas.microsoft.com/office/drawing/2014/main" id="{8E1DEE51-C02D-4491-A294-815E74E3345A}"/>
              </a:ext>
            </a:extLst>
          </p:cNvPr>
          <p:cNvPicPr>
            <a:picLocks noChangeAspect="1"/>
          </p:cNvPicPr>
          <p:nvPr/>
        </p:nvPicPr>
        <p:blipFill>
          <a:blip r:embed="rId5"/>
          <a:stretch>
            <a:fillRect/>
          </a:stretch>
        </p:blipFill>
        <p:spPr>
          <a:xfrm>
            <a:off x="6088803" y="1248001"/>
            <a:ext cx="5817763" cy="5152516"/>
          </a:xfrm>
          <a:prstGeom prst="rect">
            <a:avLst/>
          </a:prstGeom>
        </p:spPr>
      </p:pic>
    </p:spTree>
    <p:extLst>
      <p:ext uri="{BB962C8B-B14F-4D97-AF65-F5344CB8AC3E}">
        <p14:creationId xmlns:p14="http://schemas.microsoft.com/office/powerpoint/2010/main" val="3617185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12</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3203121"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RI Identification (Cont.)</a:t>
            </a:r>
            <a:endParaRPr lang="ko-KR" altLang="en-US" sz="2400" dirty="0"/>
          </a:p>
        </p:txBody>
      </p:sp>
      <p:sp>
        <p:nvSpPr>
          <p:cNvPr id="8" name="TextBox 7">
            <a:extLst>
              <a:ext uri="{FF2B5EF4-FFF2-40B4-BE49-F238E27FC236}">
                <a16:creationId xmlns:a16="http://schemas.microsoft.com/office/drawing/2014/main" id="{9A03E16B-2416-49BA-8043-E3CF8DD82385}"/>
              </a:ext>
            </a:extLst>
          </p:cNvPr>
          <p:cNvSpPr txBox="1"/>
          <p:nvPr/>
        </p:nvSpPr>
        <p:spPr>
          <a:xfrm>
            <a:off x="320862" y="630904"/>
            <a:ext cx="8602158" cy="958339"/>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2000" dirty="0"/>
              <a:t>Neutron pick-up: Projectile </a:t>
            </a:r>
            <a:r>
              <a:rPr lang="en-US" altLang="ko-KR" sz="2000" baseline="30000" dirty="0"/>
              <a:t>40</a:t>
            </a:r>
            <a:r>
              <a:rPr lang="en-US" altLang="ko-KR" sz="2000" dirty="0"/>
              <a:t>Ar + n or +2n (transfer-like fragment)</a:t>
            </a:r>
          </a:p>
          <a:p>
            <a:pPr>
              <a:lnSpc>
                <a:spcPct val="150000"/>
              </a:lnSpc>
            </a:pPr>
            <a:r>
              <a:rPr lang="en-US" altLang="ko-KR" sz="2000" dirty="0"/>
              <a:t>Proton pick-up: Projectile </a:t>
            </a:r>
            <a:r>
              <a:rPr lang="en-US" altLang="ko-KR" sz="2000" baseline="30000" dirty="0"/>
              <a:t>40</a:t>
            </a:r>
            <a:r>
              <a:rPr lang="en-US" altLang="ko-KR" sz="2000" dirty="0"/>
              <a:t>Ar + p or +2p (transfer-like fragment)</a:t>
            </a:r>
          </a:p>
        </p:txBody>
      </p:sp>
      <p:pic>
        <p:nvPicPr>
          <p:cNvPr id="4" name="그림 3">
            <a:extLst>
              <a:ext uri="{FF2B5EF4-FFF2-40B4-BE49-F238E27FC236}">
                <a16:creationId xmlns:a16="http://schemas.microsoft.com/office/drawing/2014/main" id="{598C6F90-70F1-43CF-A3F8-BC2FFA5690B2}"/>
              </a:ext>
            </a:extLst>
          </p:cNvPr>
          <p:cNvPicPr>
            <a:picLocks noChangeAspect="1"/>
          </p:cNvPicPr>
          <p:nvPr/>
        </p:nvPicPr>
        <p:blipFill>
          <a:blip r:embed="rId2"/>
          <a:stretch>
            <a:fillRect/>
          </a:stretch>
        </p:blipFill>
        <p:spPr>
          <a:xfrm>
            <a:off x="1666856" y="1573445"/>
            <a:ext cx="4218232" cy="5152516"/>
          </a:xfrm>
          <a:prstGeom prst="rect">
            <a:avLst/>
          </a:prstGeom>
        </p:spPr>
      </p:pic>
      <p:pic>
        <p:nvPicPr>
          <p:cNvPr id="6" name="그림 5">
            <a:extLst>
              <a:ext uri="{FF2B5EF4-FFF2-40B4-BE49-F238E27FC236}">
                <a16:creationId xmlns:a16="http://schemas.microsoft.com/office/drawing/2014/main" id="{E845930C-2C97-49EC-ACD8-05B2CB7FB514}"/>
              </a:ext>
            </a:extLst>
          </p:cNvPr>
          <p:cNvPicPr>
            <a:picLocks noChangeAspect="1"/>
          </p:cNvPicPr>
          <p:nvPr/>
        </p:nvPicPr>
        <p:blipFill>
          <a:blip r:embed="rId3"/>
          <a:stretch>
            <a:fillRect/>
          </a:stretch>
        </p:blipFill>
        <p:spPr>
          <a:xfrm>
            <a:off x="6828134" y="1573445"/>
            <a:ext cx="3726821" cy="5152516"/>
          </a:xfrm>
          <a:prstGeom prst="rect">
            <a:avLst/>
          </a:prstGeom>
        </p:spPr>
      </p:pic>
    </p:spTree>
    <p:extLst>
      <p:ext uri="{BB962C8B-B14F-4D97-AF65-F5344CB8AC3E}">
        <p14:creationId xmlns:p14="http://schemas.microsoft.com/office/powerpoint/2010/main" val="370040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13</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5065554"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Differential Cross Section (dσ</a:t>
            </a:r>
            <a:r>
              <a:rPr lang="en-US" altLang="ko-KR" sz="2400" baseline="30000" dirty="0"/>
              <a:t>2</a:t>
            </a:r>
            <a:r>
              <a:rPr lang="en-US" altLang="ko-KR" sz="2400" dirty="0"/>
              <a:t>/</a:t>
            </a:r>
            <a:r>
              <a:rPr lang="en-US" altLang="ko-KR" sz="2400" dirty="0" err="1"/>
              <a:t>dPdΩ</a:t>
            </a:r>
            <a:r>
              <a:rPr lang="en-US" altLang="ko-KR" sz="2400" dirty="0"/>
              <a:t>)</a:t>
            </a:r>
            <a:endParaRPr lang="ko-KR" altLang="en-US"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3A0893-1852-49A8-9DA2-1F2AD72D6A79}"/>
                  </a:ext>
                </a:extLst>
              </p:cNvPr>
              <p:cNvSpPr txBox="1"/>
              <p:nvPr/>
            </p:nvSpPr>
            <p:spPr>
              <a:xfrm>
                <a:off x="236639" y="830349"/>
                <a:ext cx="4879220" cy="669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sz="2000" b="0" i="1" smtClean="0">
                              <a:latin typeface="Cambria Math" panose="02040503050406030204" pitchFamily="18" charset="0"/>
                            </a:rPr>
                          </m:ctrlPr>
                        </m:fPr>
                        <m:num>
                          <m:sSup>
                            <m:sSupPr>
                              <m:ctrlPr>
                                <a:rPr lang="en-US" altLang="ko-KR" sz="2000" b="0" i="1" smtClean="0">
                                  <a:latin typeface="Cambria Math" panose="02040503050406030204" pitchFamily="18" charset="0"/>
                                </a:rPr>
                              </m:ctrlPr>
                            </m:sSupPr>
                            <m:e>
                              <m:r>
                                <a:rPr lang="en-US" altLang="ko-KR" sz="2000" b="0" i="1" smtClean="0">
                                  <a:latin typeface="Cambria Math" panose="02040503050406030204" pitchFamily="18" charset="0"/>
                                </a:rPr>
                                <m:t>𝑑</m:t>
                              </m:r>
                            </m:e>
                            <m:sup>
                              <m:r>
                                <a:rPr lang="en-US" altLang="ko-KR" sz="2000" b="0" i="1" smtClean="0">
                                  <a:latin typeface="Cambria Math" panose="02040503050406030204" pitchFamily="18" charset="0"/>
                                </a:rPr>
                                <m:t>2</m:t>
                              </m:r>
                            </m:sup>
                          </m:sSup>
                          <m:r>
                            <a:rPr lang="en-US" altLang="ko-KR" sz="2000" b="0" i="1" smtClean="0">
                              <a:latin typeface="Cambria Math" panose="02040503050406030204" pitchFamily="18" charset="0"/>
                            </a:rPr>
                            <m:t>𝜎</m:t>
                          </m:r>
                        </m:num>
                        <m:den>
                          <m:r>
                            <a:rPr lang="en-US" altLang="ko-KR" sz="2000" b="0" i="1" smtClean="0">
                              <a:latin typeface="Cambria Math" panose="02040503050406030204" pitchFamily="18" charset="0"/>
                            </a:rPr>
                            <m:t>𝑑𝑃𝑑</m:t>
                          </m:r>
                          <m:r>
                            <m:rPr>
                              <m:sty m:val="p"/>
                            </m:rPr>
                            <a:rPr lang="en-US" altLang="ko-KR" sz="2000" b="0" i="0" smtClean="0">
                              <a:latin typeface="Cambria Math" panose="02040503050406030204" pitchFamily="18" charset="0"/>
                            </a:rPr>
                            <m:t>Ω</m:t>
                          </m:r>
                        </m:den>
                      </m:f>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𝑌</m:t>
                      </m:r>
                      <m:f>
                        <m:fPr>
                          <m:ctrlPr>
                            <a:rPr lang="en-US" altLang="ko-KR" sz="2000" b="0" i="1" smtClean="0">
                              <a:latin typeface="Cambria Math" panose="02040503050406030204" pitchFamily="18" charset="0"/>
                            </a:rPr>
                          </m:ctrlPr>
                        </m:fPr>
                        <m:num>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𝐴</m:t>
                              </m:r>
                            </m:e>
                            <m:sub>
                              <m:r>
                                <a:rPr lang="en-US" altLang="ko-KR" sz="2000" b="0" i="1" smtClean="0">
                                  <a:latin typeface="Cambria Math" panose="02040503050406030204" pitchFamily="18" charset="0"/>
                                </a:rPr>
                                <m:t>𝑡</m:t>
                              </m:r>
                            </m:sub>
                          </m:sSub>
                        </m:num>
                        <m:den>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𝑁</m:t>
                              </m:r>
                            </m:e>
                            <m:sub>
                              <m:r>
                                <a:rPr lang="en-US" altLang="ko-KR" sz="2000" b="0" i="1" smtClean="0">
                                  <a:latin typeface="Cambria Math" panose="02040503050406030204" pitchFamily="18" charset="0"/>
                                </a:rPr>
                                <m:t>𝑏</m:t>
                              </m:r>
                            </m:sub>
                          </m:sSub>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𝑁</m:t>
                              </m:r>
                            </m:e>
                            <m:sub>
                              <m:r>
                                <a:rPr lang="en-US" altLang="ko-KR" sz="2000" b="0" i="1" smtClean="0">
                                  <a:latin typeface="Cambria Math" panose="02040503050406030204" pitchFamily="18" charset="0"/>
                                </a:rPr>
                                <m:t>𝐴</m:t>
                              </m:r>
                            </m:sub>
                          </m:sSub>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𝑑</m:t>
                              </m:r>
                            </m:e>
                            <m:sub>
                              <m:r>
                                <a:rPr lang="en-US" altLang="ko-KR" sz="2000" b="0" i="1" smtClean="0">
                                  <a:latin typeface="Cambria Math" panose="02040503050406030204" pitchFamily="18" charset="0"/>
                                </a:rPr>
                                <m:t>𝑡</m:t>
                              </m:r>
                            </m:sub>
                          </m:sSub>
                        </m:den>
                      </m:f>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m:rPr>
                              <m:sty m:val="p"/>
                            </m:rPr>
                            <a:rPr lang="en-US" altLang="ko-KR" sz="2000" b="0" i="0" smtClean="0">
                              <a:latin typeface="Cambria Math" panose="02040503050406030204" pitchFamily="18" charset="0"/>
                            </a:rPr>
                            <m:t>Δ</m:t>
                          </m:r>
                          <m:r>
                            <a:rPr lang="en-US" altLang="ko-KR" sz="2000" b="0" i="1" smtClean="0">
                              <a:latin typeface="Cambria Math" panose="02040503050406030204" pitchFamily="18" charset="0"/>
                            </a:rPr>
                            <m:t>𝑃</m:t>
                          </m:r>
                          <m:r>
                            <m:rPr>
                              <m:sty m:val="p"/>
                            </m:rPr>
                            <a:rPr lang="en-US" altLang="ko-KR" sz="2000">
                              <a:latin typeface="Cambria Math" panose="02040503050406030204" pitchFamily="18" charset="0"/>
                            </a:rPr>
                            <m:t>Δ</m:t>
                          </m:r>
                          <m:r>
                            <m:rPr>
                              <m:sty m:val="p"/>
                            </m:rPr>
                            <a:rPr lang="en-US" altLang="ko-KR" sz="2000" b="0" i="0" smtClean="0">
                              <a:latin typeface="Cambria Math" panose="02040503050406030204" pitchFamily="18" charset="0"/>
                            </a:rPr>
                            <m:t>Ω</m:t>
                          </m:r>
                        </m:den>
                      </m:f>
                      <m:r>
                        <a:rPr lang="en-US" altLang="ko-KR" sz="2000" b="0" i="1" smtClean="0">
                          <a:latin typeface="Cambria Math" panose="02040503050406030204" pitchFamily="18" charset="0"/>
                        </a:rPr>
                        <m:t> [</m:t>
                      </m:r>
                      <m:r>
                        <a:rPr lang="en-US" altLang="ko-KR" sz="2000" i="1">
                          <a:latin typeface="Cambria Math" panose="02040503050406030204" pitchFamily="18" charset="0"/>
                        </a:rPr>
                        <m:t>𝑚𝑏</m:t>
                      </m:r>
                      <m:r>
                        <a:rPr lang="en-US" altLang="ko-KR" sz="2000" b="0" i="1" smtClean="0">
                          <a:latin typeface="Cambria Math" panose="02040503050406030204" pitchFamily="18" charset="0"/>
                        </a:rPr>
                        <m:t>/</m:t>
                      </m:r>
                      <m:r>
                        <a:rPr lang="en-US" altLang="ko-KR" sz="2000" i="1">
                          <a:latin typeface="Cambria Math" panose="02040503050406030204" pitchFamily="18" charset="0"/>
                        </a:rPr>
                        <m:t>(</m:t>
                      </m:r>
                      <m:r>
                        <a:rPr lang="en-US" altLang="ko-KR" sz="2000" b="0" i="1" smtClean="0">
                          <a:latin typeface="Cambria Math" panose="02040503050406030204" pitchFamily="18" charset="0"/>
                        </a:rPr>
                        <m:t>𝑀𝑒𝑉</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𝑐</m:t>
                      </m:r>
                      <m:r>
                        <a:rPr lang="en-US" altLang="ko-KR" sz="2000" i="1">
                          <a:latin typeface="Cambria Math" panose="02040503050406030204" pitchFamily="18" charset="0"/>
                        </a:rPr>
                        <m:t>)/</m:t>
                      </m:r>
                      <m:r>
                        <a:rPr lang="en-US" altLang="ko-KR" sz="2000" i="1">
                          <a:latin typeface="Cambria Math" panose="02040503050406030204" pitchFamily="18" charset="0"/>
                        </a:rPr>
                        <m:t>𝑠𝑟</m:t>
                      </m:r>
                      <m:r>
                        <a:rPr lang="en-US" altLang="ko-KR" sz="2000" b="0" i="1" smtClean="0">
                          <a:latin typeface="Cambria Math" panose="02040503050406030204" pitchFamily="18" charset="0"/>
                        </a:rPr>
                        <m:t>]</m:t>
                      </m:r>
                    </m:oMath>
                  </m:oMathPara>
                </a14:m>
                <a:endParaRPr lang="ko-KR" altLang="en-US" sz="2000" dirty="0"/>
              </a:p>
            </p:txBody>
          </p:sp>
        </mc:Choice>
        <mc:Fallback xmlns="">
          <p:sp>
            <p:nvSpPr>
              <p:cNvPr id="9" name="TextBox 8">
                <a:extLst>
                  <a:ext uri="{FF2B5EF4-FFF2-40B4-BE49-F238E27FC236}">
                    <a16:creationId xmlns:a16="http://schemas.microsoft.com/office/drawing/2014/main" id="{B33A0893-1852-49A8-9DA2-1F2AD72D6A79}"/>
                  </a:ext>
                </a:extLst>
              </p:cNvPr>
              <p:cNvSpPr txBox="1">
                <a:spLocks noRot="1" noChangeAspect="1" noMove="1" noResize="1" noEditPoints="1" noAdjustHandles="1" noChangeArrowheads="1" noChangeShapeType="1" noTextEdit="1"/>
              </p:cNvSpPr>
              <p:nvPr/>
            </p:nvSpPr>
            <p:spPr>
              <a:xfrm>
                <a:off x="236639" y="830349"/>
                <a:ext cx="4879220" cy="669542"/>
              </a:xfrm>
              <a:prstGeom prst="rect">
                <a:avLst/>
              </a:prstGeom>
              <a:blipFill>
                <a:blip r:embed="rId2"/>
                <a:stretch>
                  <a:fillRect/>
                </a:stretch>
              </a:blipFill>
            </p:spPr>
            <p:txBody>
              <a:bodyPr/>
              <a:lstStyle/>
              <a:p>
                <a:r>
                  <a:rPr lang="ko-KR" altLang="en-US">
                    <a:noFill/>
                  </a:rPr>
                  <a:t> </a:t>
                </a:r>
              </a:p>
            </p:txBody>
          </p:sp>
        </mc:Fallback>
      </mc:AlternateContent>
      <p:sp>
        <p:nvSpPr>
          <p:cNvPr id="17" name="TextBox 16">
            <a:extLst>
              <a:ext uri="{FF2B5EF4-FFF2-40B4-BE49-F238E27FC236}">
                <a16:creationId xmlns:a16="http://schemas.microsoft.com/office/drawing/2014/main" id="{58687E23-06E1-4D27-8C9F-BE90AC8A7E61}"/>
              </a:ext>
            </a:extLst>
          </p:cNvPr>
          <p:cNvSpPr txBox="1"/>
          <p:nvPr/>
        </p:nvSpPr>
        <p:spPr>
          <a:xfrm>
            <a:off x="282240" y="1870547"/>
            <a:ext cx="5854295" cy="1723549"/>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altLang="ko-KR" sz="1600" dirty="0">
                <a:latin typeface="Segoe UI Semilight" panose="020B0402040204020203" pitchFamily="34" charset="0"/>
                <a:cs typeface="Segoe UI Semilight" panose="020B0402040204020203" pitchFamily="34" charset="0"/>
              </a:rPr>
              <a:t>Y = Fragment yield</a:t>
            </a:r>
          </a:p>
          <a:p>
            <a:pPr marL="285750" indent="-285750">
              <a:buFont typeface="Arial" panose="020B0604020202020204" pitchFamily="34" charset="0"/>
              <a:buChar char="•"/>
            </a:pPr>
            <a:r>
              <a:rPr lang="en-US" altLang="ko-KR" sz="1600" dirty="0">
                <a:latin typeface="Segoe UI Semilight" panose="020B0402040204020203" pitchFamily="34" charset="0"/>
                <a:cs typeface="Segoe UI Semilight" panose="020B0402040204020203" pitchFamily="34" charset="0"/>
              </a:rPr>
              <a:t>N</a:t>
            </a:r>
            <a:r>
              <a:rPr lang="en-US" altLang="ko-KR" sz="1600" baseline="-25000" dirty="0">
                <a:latin typeface="Segoe UI Semilight" panose="020B0402040204020203" pitchFamily="34" charset="0"/>
                <a:cs typeface="Segoe UI Semilight" panose="020B0402040204020203" pitchFamily="34" charset="0"/>
              </a:rPr>
              <a:t>b</a:t>
            </a:r>
            <a:r>
              <a:rPr lang="en-US" altLang="ko-KR" sz="1600" dirty="0">
                <a:latin typeface="Segoe UI Semilight" panose="020B0402040204020203" pitchFamily="34" charset="0"/>
                <a:cs typeface="Segoe UI Semilight" panose="020B0402040204020203" pitchFamily="34" charset="0"/>
              </a:rPr>
              <a:t> = Primary beam intensity</a:t>
            </a:r>
          </a:p>
          <a:p>
            <a:pPr marL="285750" indent="-285750">
              <a:buFont typeface="Arial" panose="020B0604020202020204" pitchFamily="34" charset="0"/>
              <a:buChar char="•"/>
            </a:pPr>
            <a:r>
              <a:rPr lang="en-US" altLang="ko-KR" sz="1600" dirty="0">
                <a:latin typeface="Segoe UI Semilight" panose="020B0402040204020203" pitchFamily="34" charset="0"/>
                <a:cs typeface="Segoe UI Semilight" panose="020B0402040204020203" pitchFamily="34" charset="0"/>
              </a:rPr>
              <a:t>N</a:t>
            </a:r>
            <a:r>
              <a:rPr lang="en-US" altLang="ko-KR" sz="1600" baseline="-25000" dirty="0">
                <a:latin typeface="Segoe UI Semilight" panose="020B0402040204020203" pitchFamily="34" charset="0"/>
                <a:cs typeface="Segoe UI Semilight" panose="020B0402040204020203" pitchFamily="34" charset="0"/>
              </a:rPr>
              <a:t>A</a:t>
            </a:r>
            <a:r>
              <a:rPr lang="en-US" altLang="ko-KR" sz="1600" dirty="0">
                <a:latin typeface="Segoe UI Semilight" panose="020B0402040204020203" pitchFamily="34" charset="0"/>
                <a:cs typeface="Segoe UI Semilight" panose="020B0402040204020203" pitchFamily="34" charset="0"/>
              </a:rPr>
              <a:t> = Avogadro number 6.022×10</a:t>
            </a:r>
            <a:r>
              <a:rPr lang="en-US" altLang="ko-KR" sz="1600" baseline="30000" dirty="0">
                <a:latin typeface="Segoe UI Semilight" panose="020B0402040204020203" pitchFamily="34" charset="0"/>
                <a:cs typeface="Segoe UI Semilight" panose="020B0402040204020203" pitchFamily="34" charset="0"/>
              </a:rPr>
              <a:t>23</a:t>
            </a:r>
            <a:r>
              <a:rPr lang="en-US" altLang="ko-KR" sz="1600" dirty="0">
                <a:latin typeface="Segoe UI Semilight" panose="020B0402040204020203" pitchFamily="34" charset="0"/>
                <a:cs typeface="Segoe UI Semilight" panose="020B0402040204020203" pitchFamily="34" charset="0"/>
              </a:rPr>
              <a:t> atoms/mol</a:t>
            </a:r>
          </a:p>
          <a:p>
            <a:pPr marL="285750" indent="-285750">
              <a:buFont typeface="Arial" panose="020B0604020202020204" pitchFamily="34" charset="0"/>
              <a:buChar char="•"/>
            </a:pPr>
            <a:r>
              <a:rPr lang="en-US" altLang="ko-KR" sz="1600" dirty="0">
                <a:latin typeface="Segoe UI Semilight" panose="020B0402040204020203" pitchFamily="34" charset="0"/>
                <a:cs typeface="Segoe UI Semilight" panose="020B0402040204020203" pitchFamily="34" charset="0"/>
              </a:rPr>
              <a:t>A</a:t>
            </a:r>
            <a:r>
              <a:rPr lang="en-US" altLang="ko-KR" sz="1600" baseline="-25000" dirty="0">
                <a:latin typeface="Segoe UI Semilight" panose="020B0402040204020203" pitchFamily="34" charset="0"/>
                <a:cs typeface="Segoe UI Semilight" panose="020B0402040204020203" pitchFamily="34" charset="0"/>
              </a:rPr>
              <a:t>t</a:t>
            </a:r>
            <a:r>
              <a:rPr lang="en-US" altLang="ko-KR" sz="1600" dirty="0">
                <a:latin typeface="Segoe UI Semilight" panose="020B0402040204020203" pitchFamily="34" charset="0"/>
                <a:cs typeface="Segoe UI Semilight" panose="020B0402040204020203" pitchFamily="34" charset="0"/>
              </a:rPr>
              <a:t> = Atomic number of target (Be 9.012 g/mol, Ta 180.95 g/mol)</a:t>
            </a:r>
          </a:p>
          <a:p>
            <a:pPr marL="285750" indent="-285750">
              <a:buFont typeface="Arial" panose="020B0604020202020204" pitchFamily="34" charset="0"/>
              <a:buChar char="•"/>
            </a:pPr>
            <a:r>
              <a:rPr lang="en-US" altLang="ko-KR" sz="1600" dirty="0">
                <a:latin typeface="Segoe UI Semilight" panose="020B0402040204020203" pitchFamily="34" charset="0"/>
                <a:cs typeface="Segoe UI Semilight" panose="020B0402040204020203" pitchFamily="34" charset="0"/>
              </a:rPr>
              <a:t>d</a:t>
            </a:r>
            <a:r>
              <a:rPr lang="en-US" altLang="ko-KR" sz="1600" baseline="-25000" dirty="0">
                <a:latin typeface="Segoe UI Semilight" panose="020B0402040204020203" pitchFamily="34" charset="0"/>
                <a:cs typeface="Segoe UI Semilight" panose="020B0402040204020203" pitchFamily="34" charset="0"/>
              </a:rPr>
              <a:t>t</a:t>
            </a:r>
            <a:r>
              <a:rPr lang="en-US" altLang="ko-KR" sz="1600" dirty="0">
                <a:latin typeface="Segoe UI Semilight" panose="020B0402040204020203" pitchFamily="34" charset="0"/>
                <a:cs typeface="Segoe UI Semilight" panose="020B0402040204020203" pitchFamily="34" charset="0"/>
              </a:rPr>
              <a:t> = Target thickness (Be 0.0946 g/cm</a:t>
            </a:r>
            <a:r>
              <a:rPr lang="en-US" altLang="ko-KR" sz="1600" baseline="30000" dirty="0">
                <a:latin typeface="Segoe UI Semilight" panose="020B0402040204020203" pitchFamily="34" charset="0"/>
                <a:cs typeface="Segoe UI Semilight" panose="020B0402040204020203" pitchFamily="34" charset="0"/>
              </a:rPr>
              <a:t>2</a:t>
            </a:r>
            <a:r>
              <a:rPr lang="en-US" altLang="ko-KR" sz="1600" dirty="0">
                <a:latin typeface="Segoe UI Semilight" panose="020B0402040204020203" pitchFamily="34" charset="0"/>
                <a:cs typeface="Segoe UI Semilight" panose="020B0402040204020203" pitchFamily="34" charset="0"/>
              </a:rPr>
              <a:t>, Ta 0.016g/cm</a:t>
            </a:r>
            <a:r>
              <a:rPr lang="en-US" altLang="ko-KR" sz="1600" baseline="30000" dirty="0">
                <a:latin typeface="Segoe UI Semilight" panose="020B0402040204020203" pitchFamily="34" charset="0"/>
                <a:cs typeface="Segoe UI Semilight" panose="020B0402040204020203" pitchFamily="34" charset="0"/>
              </a:rPr>
              <a:t>2</a:t>
            </a:r>
            <a:r>
              <a:rPr lang="en-US" altLang="ko-KR" sz="1600" dirty="0">
                <a:latin typeface="Segoe UI Semilight" panose="020B0402040204020203" pitchFamily="34" charset="0"/>
                <a:cs typeface="Segoe UI Semilight" panose="020B0402040204020203" pitchFamily="34" charset="0"/>
              </a:rPr>
              <a:t>)</a:t>
            </a:r>
          </a:p>
          <a:p>
            <a:pPr marL="285750" indent="-285750">
              <a:buFont typeface="Arial" panose="020B0604020202020204" pitchFamily="34" charset="0"/>
              <a:buChar char="•"/>
            </a:pPr>
            <a:r>
              <a:rPr lang="en-US" altLang="ko-KR" sz="1600" dirty="0">
                <a:latin typeface="Segoe UI Semilight" panose="020B0402040204020203" pitchFamily="34" charset="0"/>
                <a:cs typeface="Segoe UI Semilight" panose="020B0402040204020203" pitchFamily="34" charset="0"/>
              </a:rPr>
              <a:t>ΔP = Momentum acceptance 1%</a:t>
            </a:r>
          </a:p>
          <a:p>
            <a:pPr marL="285750" indent="-285750">
              <a:buFont typeface="Arial" panose="020B0604020202020204" pitchFamily="34" charset="0"/>
              <a:buChar char="•"/>
            </a:pPr>
            <a:r>
              <a:rPr lang="en-US" altLang="ko-KR" sz="1600" dirty="0">
                <a:latin typeface="Segoe UI Semilight" panose="020B0402040204020203" pitchFamily="34" charset="0"/>
                <a:cs typeface="Segoe UI Semilight" panose="020B0402040204020203" pitchFamily="34" charset="0"/>
              </a:rPr>
              <a:t>ΔΩ = Angular acceptance 6.25×10</a:t>
            </a:r>
            <a:r>
              <a:rPr lang="en-US" altLang="ko-KR" sz="1600" baseline="30000" dirty="0">
                <a:latin typeface="Segoe UI Semilight" panose="020B0402040204020203" pitchFamily="34" charset="0"/>
                <a:cs typeface="Segoe UI Semilight" panose="020B0402040204020203" pitchFamily="34" charset="0"/>
              </a:rPr>
              <a:t>-1</a:t>
            </a:r>
            <a:r>
              <a:rPr lang="en-US" altLang="ko-KR" sz="1600" dirty="0">
                <a:latin typeface="Segoe UI Semilight" panose="020B0402040204020203" pitchFamily="34" charset="0"/>
                <a:cs typeface="Segoe UI Semilight" panose="020B0402040204020203" pitchFamily="34" charset="0"/>
              </a:rPr>
              <a:t> </a:t>
            </a:r>
            <a:r>
              <a:rPr lang="en-US" altLang="ko-KR" sz="1600" dirty="0" err="1">
                <a:latin typeface="Segoe UI Semilight" panose="020B0402040204020203" pitchFamily="34" charset="0"/>
                <a:cs typeface="Segoe UI Semilight" panose="020B0402040204020203" pitchFamily="34" charset="0"/>
              </a:rPr>
              <a:t>msr</a:t>
            </a:r>
            <a:endParaRPr lang="en-US" altLang="ko-KR" sz="1600" dirty="0">
              <a:latin typeface="Segoe UI Semilight" panose="020B0402040204020203" pitchFamily="34" charset="0"/>
              <a:cs typeface="Segoe UI Semilight" panose="020B0402040204020203" pitchFamily="34"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6A6D2E0-9217-4303-A32D-3EAE29F12444}"/>
                  </a:ext>
                </a:extLst>
              </p:cNvPr>
              <p:cNvSpPr txBox="1"/>
              <p:nvPr/>
            </p:nvSpPr>
            <p:spPr>
              <a:xfrm>
                <a:off x="453224" y="4480784"/>
                <a:ext cx="4904612" cy="6267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 </m:t>
                      </m:r>
                      <m:nary>
                        <m:naryPr>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m:t>
                          </m:r>
                          <m:r>
                            <a:rPr lang="en-US" altLang="ko-KR" b="0" i="1" smtClean="0">
                              <a:latin typeface="Cambria Math" panose="02040503050406030204" pitchFamily="18" charset="0"/>
                            </a:rPr>
                            <m:t>0.025</m:t>
                          </m:r>
                        </m:sub>
                        <m:sup>
                          <m:r>
                            <a:rPr lang="en-US" altLang="ko-KR" b="0" i="1" smtClean="0">
                              <a:latin typeface="Cambria Math" panose="02040503050406030204" pitchFamily="18" charset="0"/>
                            </a:rPr>
                            <m:t>0.025</m:t>
                          </m:r>
                        </m:sup>
                        <m:e>
                          <m:nary>
                            <m:naryPr>
                              <m:ctrlPr>
                                <a:rPr lang="en-US" altLang="ko-KR" i="1">
                                  <a:latin typeface="Cambria Math" panose="02040503050406030204" pitchFamily="18" charset="0"/>
                                </a:rPr>
                              </m:ctrlPr>
                            </m:naryPr>
                            <m:sub>
                              <m:r>
                                <m:rPr>
                                  <m:brk m:alnAt="23"/>
                                </m:rPr>
                                <a:rPr lang="en-US" altLang="ko-KR" b="0" i="1" smtClean="0">
                                  <a:latin typeface="Cambria Math" panose="02040503050406030204" pitchFamily="18" charset="0"/>
                                </a:rPr>
                                <m:t>0</m:t>
                              </m:r>
                            </m:sub>
                            <m:sup>
                              <m:r>
                                <a:rPr lang="en-US" altLang="ko-KR" b="0" i="1" smtClean="0">
                                  <a:latin typeface="Cambria Math" panose="02040503050406030204" pitchFamily="18" charset="0"/>
                                </a:rPr>
                                <m:t>0.025</m:t>
                              </m:r>
                            </m:sup>
                            <m:e>
                              <m:r>
                                <a:rPr lang="en-US" altLang="ko-KR" b="0" i="1" smtClean="0">
                                  <a:latin typeface="Cambria Math" panose="02040503050406030204" pitchFamily="18" charset="0"/>
                                </a:rPr>
                                <m:t>𝑠𝑖𝑛</m:t>
                              </m:r>
                              <m:r>
                                <a:rPr lang="en-US" altLang="ko-KR" b="0" i="1" smtClean="0">
                                  <a:latin typeface="Cambria Math" panose="02040503050406030204" pitchFamily="18" charset="0"/>
                                </a:rPr>
                                <m:t>𝜃</m:t>
                              </m:r>
                              <m:r>
                                <a:rPr lang="en-US" altLang="ko-KR" b="0" i="1" smtClean="0">
                                  <a:latin typeface="Cambria Math" panose="02040503050406030204" pitchFamily="18" charset="0"/>
                                </a:rPr>
                                <m:t> </m:t>
                              </m:r>
                              <m:r>
                                <a:rPr lang="en-US" altLang="ko-KR" b="0" i="1" smtClean="0">
                                  <a:latin typeface="Cambria Math" panose="02040503050406030204" pitchFamily="18" charset="0"/>
                                </a:rPr>
                                <m:t>𝑑</m:t>
                              </m:r>
                              <m:r>
                                <a:rPr lang="en-US" altLang="ko-KR" b="0" i="1" smtClean="0">
                                  <a:latin typeface="Cambria Math" panose="02040503050406030204" pitchFamily="18" charset="0"/>
                                </a:rPr>
                                <m:t>𝜃</m:t>
                              </m:r>
                              <m:r>
                                <a:rPr lang="en-US" altLang="ko-KR" b="0" i="1" smtClean="0">
                                  <a:latin typeface="Cambria Math" panose="02040503050406030204" pitchFamily="18" charset="0"/>
                                </a:rPr>
                                <m:t> </m:t>
                              </m:r>
                              <m:r>
                                <a:rPr lang="en-US" altLang="ko-KR" b="0" i="1" smtClean="0">
                                  <a:latin typeface="Cambria Math" panose="02040503050406030204" pitchFamily="18" charset="0"/>
                                </a:rPr>
                                <m:t>𝑑</m:t>
                              </m:r>
                              <m:r>
                                <a:rPr lang="en-US" altLang="ko-KR" b="0" i="1" smtClean="0">
                                  <a:latin typeface="Cambria Math" panose="02040503050406030204" pitchFamily="18" charset="0"/>
                                </a:rPr>
                                <m:t>𝜙</m:t>
                              </m:r>
                            </m:e>
                          </m:nary>
                        </m:e>
                      </m:nary>
                      <m:r>
                        <a:rPr lang="en-US" altLang="ko-KR" b="0" i="1" smtClean="0">
                          <a:latin typeface="Cambria Math" panose="02040503050406030204" pitchFamily="18" charset="0"/>
                        </a:rPr>
                        <m:t> =6.25</m:t>
                      </m:r>
                      <m:r>
                        <a:rPr lang="en-US" altLang="ko-KR" b="0" i="1" smtClean="0">
                          <a:latin typeface="Cambria Math" panose="02040503050406030204" pitchFamily="18" charset="0"/>
                          <a:ea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10</m:t>
                          </m:r>
                        </m:e>
                        <m:sup>
                          <m:r>
                            <a:rPr lang="en-US" altLang="ko-KR" b="0" i="1" smtClean="0">
                              <a:latin typeface="Cambria Math" panose="02040503050406030204" pitchFamily="18" charset="0"/>
                            </a:rPr>
                            <m:t>−1</m:t>
                          </m:r>
                        </m:sup>
                      </m:sSup>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𝑚𝑠𝑟</m:t>
                          </m:r>
                        </m:e>
                      </m:d>
                    </m:oMath>
                  </m:oMathPara>
                </a14:m>
                <a:endParaRPr lang="ko-KR" altLang="en-US" dirty="0"/>
              </a:p>
            </p:txBody>
          </p:sp>
        </mc:Choice>
        <mc:Fallback xmlns="">
          <p:sp>
            <p:nvSpPr>
              <p:cNvPr id="20" name="TextBox 19">
                <a:extLst>
                  <a:ext uri="{FF2B5EF4-FFF2-40B4-BE49-F238E27FC236}">
                    <a16:creationId xmlns:a16="http://schemas.microsoft.com/office/drawing/2014/main" id="{F6A6D2E0-9217-4303-A32D-3EAE29F12444}"/>
                  </a:ext>
                </a:extLst>
              </p:cNvPr>
              <p:cNvSpPr txBox="1">
                <a:spLocks noRot="1" noChangeAspect="1" noMove="1" noResize="1" noEditPoints="1" noAdjustHandles="1" noChangeArrowheads="1" noChangeShapeType="1" noTextEdit="1"/>
              </p:cNvSpPr>
              <p:nvPr/>
            </p:nvSpPr>
            <p:spPr>
              <a:xfrm>
                <a:off x="453224" y="4480784"/>
                <a:ext cx="4904612" cy="626710"/>
              </a:xfrm>
              <a:prstGeom prst="rect">
                <a:avLst/>
              </a:prstGeom>
              <a:blipFill>
                <a:blip r:embed="rId3"/>
                <a:stretch>
                  <a:fillRect/>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F147D1F8-22C0-40A5-9225-C8DD57E5945A}"/>
              </a:ext>
            </a:extLst>
          </p:cNvPr>
          <p:cNvSpPr txBox="1"/>
          <p:nvPr/>
        </p:nvSpPr>
        <p:spPr>
          <a:xfrm>
            <a:off x="6106602" y="132039"/>
            <a:ext cx="5803158" cy="6340197"/>
          </a:xfrm>
          <a:prstGeom prst="rect">
            <a:avLst/>
          </a:prstGeom>
          <a:noFill/>
        </p:spPr>
        <p:txBody>
          <a:bodyPr wrap="square">
            <a:spAutoFit/>
          </a:bodyPr>
          <a:lstStyle/>
          <a:p>
            <a:r>
              <a:rPr lang="en-US" altLang="ko-KR" b="1" dirty="0">
                <a:latin typeface="Segoe UI Semilight" panose="020B0402040204020203" pitchFamily="34" charset="0"/>
                <a:cs typeface="Segoe UI Semilight" panose="020B0402040204020203" pitchFamily="34" charset="0"/>
              </a:rPr>
              <a:t>※ Correction List</a:t>
            </a:r>
            <a:endParaRPr lang="en-US" altLang="ko-KR" dirty="0">
              <a:latin typeface="Segoe UI Semilight" panose="020B0402040204020203" pitchFamily="34" charset="0"/>
              <a:cs typeface="Segoe UI Semilight" panose="020B0402040204020203" pitchFamily="34" charset="0"/>
            </a:endParaRPr>
          </a:p>
          <a:p>
            <a:r>
              <a:rPr lang="en-US" altLang="ko-KR" dirty="0">
                <a:latin typeface="Segoe UI Semilight" panose="020B0402040204020203" pitchFamily="34" charset="0"/>
                <a:cs typeface="Segoe UI Semilight" panose="020B0402040204020203" pitchFamily="34" charset="0"/>
              </a:rPr>
              <a:t>1. Transmission loss</a:t>
            </a:r>
          </a:p>
          <a:p>
            <a:r>
              <a:rPr lang="en-US" altLang="ko-KR" sz="1600" dirty="0">
                <a:latin typeface="Segoe UI Semilight" panose="020B0402040204020203" pitchFamily="34" charset="0"/>
                <a:cs typeface="Segoe UI Semilight" panose="020B0402040204020203" pitchFamily="34" charset="0"/>
              </a:rPr>
              <a:t> - using</a:t>
            </a:r>
            <a:r>
              <a:rPr lang="ko-KR" altLang="en-US" sz="1600" dirty="0">
                <a:latin typeface="Segoe UI Semilight" panose="020B0402040204020203" pitchFamily="34" charset="0"/>
                <a:cs typeface="Segoe UI Semilight" panose="020B0402040204020203" pitchFamily="34" charset="0"/>
              </a:rPr>
              <a:t> </a:t>
            </a:r>
            <a:r>
              <a:rPr lang="en-US" altLang="ko-KR" sz="1600" dirty="0">
                <a:latin typeface="Segoe UI Semilight" panose="020B0402040204020203" pitchFamily="34" charset="0"/>
                <a:cs typeface="Segoe UI Semilight" panose="020B0402040204020203" pitchFamily="34" charset="0"/>
              </a:rPr>
              <a:t>3</a:t>
            </a:r>
            <a:r>
              <a:rPr lang="en-US" altLang="ko-KR" sz="1600" baseline="30000" dirty="0">
                <a:latin typeface="Segoe UI Semilight" panose="020B0402040204020203" pitchFamily="34" charset="0"/>
                <a:cs typeface="Segoe UI Semilight" panose="020B0402040204020203" pitchFamily="34" charset="0"/>
              </a:rPr>
              <a:t>th</a:t>
            </a:r>
            <a:r>
              <a:rPr lang="en-US" altLang="ko-KR" sz="1600" dirty="0">
                <a:latin typeface="Segoe UI Semilight" panose="020B0402040204020203" pitchFamily="34" charset="0"/>
                <a:cs typeface="Segoe UI Semilight" panose="020B0402040204020203" pitchFamily="34" charset="0"/>
              </a:rPr>
              <a:t> optics calculation (MOCADI code)</a:t>
            </a:r>
          </a:p>
          <a:p>
            <a:r>
              <a:rPr lang="en-US" altLang="ko-KR" sz="1600" dirty="0">
                <a:latin typeface="Segoe UI Semilight" panose="020B0402040204020203" pitchFamily="34" charset="0"/>
                <a:cs typeface="Segoe UI Semilight" panose="020B0402040204020203" pitchFamily="34" charset="0"/>
              </a:rPr>
              <a:t> - 95.3±0.3% (Reference</a:t>
            </a:r>
            <a:r>
              <a:rPr lang="ko-KR" altLang="en-US" sz="1600" dirty="0">
                <a:latin typeface="Segoe UI Semilight" panose="020B0402040204020203" pitchFamily="34" charset="0"/>
                <a:cs typeface="Segoe UI Semilight" panose="020B0402040204020203" pitchFamily="34" charset="0"/>
              </a:rPr>
              <a:t> </a:t>
            </a:r>
            <a:r>
              <a:rPr lang="en-US" altLang="ko-KR" sz="1600" dirty="0">
                <a:latin typeface="Segoe UI Semilight" panose="020B0402040204020203" pitchFamily="34" charset="0"/>
                <a:cs typeface="Segoe UI Semilight" panose="020B0402040204020203" pitchFamily="34" charset="0"/>
              </a:rPr>
              <a:t>particle </a:t>
            </a:r>
            <a:r>
              <a:rPr lang="en-US" altLang="ko-KR" sz="1600" baseline="30000" dirty="0">
                <a:latin typeface="Segoe UI Semilight" panose="020B0402040204020203" pitchFamily="34" charset="0"/>
                <a:cs typeface="Segoe UI Semilight" panose="020B0402040204020203" pitchFamily="34" charset="0"/>
              </a:rPr>
              <a:t>40</a:t>
            </a:r>
            <a:r>
              <a:rPr lang="en-US" altLang="ko-KR" sz="1600" dirty="0">
                <a:latin typeface="Segoe UI Semilight" panose="020B0402040204020203" pitchFamily="34" charset="0"/>
                <a:cs typeface="Segoe UI Semilight" panose="020B0402040204020203" pitchFamily="34" charset="0"/>
              </a:rPr>
              <a:t>Ar)</a:t>
            </a:r>
          </a:p>
          <a:p>
            <a:r>
              <a:rPr lang="en-US" altLang="ko-KR" sz="1600" dirty="0">
                <a:latin typeface="Segoe UI Semilight" panose="020B0402040204020203" pitchFamily="34" charset="0"/>
                <a:cs typeface="Segoe UI Semilight" panose="020B0402040204020203" pitchFamily="34" charset="0"/>
              </a:rPr>
              <a:t> - Fragment Yield Y need to be corrected</a:t>
            </a:r>
          </a:p>
          <a:p>
            <a:r>
              <a:rPr lang="en-US" altLang="ko-KR" sz="1600" dirty="0">
                <a:latin typeface="Segoe UI Semilight" panose="020B0402040204020203" pitchFamily="34" charset="0"/>
                <a:cs typeface="Segoe UI Semilight" panose="020B0402040204020203" pitchFamily="34" charset="0"/>
              </a:rPr>
              <a:t> - F1 slit correction is not applied in this paper (negligible)</a:t>
            </a:r>
          </a:p>
          <a:p>
            <a:r>
              <a:rPr lang="en-US" altLang="ko-KR" dirty="0">
                <a:latin typeface="Segoe UI Semilight" panose="020B0402040204020203" pitchFamily="34" charset="0"/>
                <a:cs typeface="Segoe UI Semilight" panose="020B0402040204020203" pitchFamily="34" charset="0"/>
              </a:rPr>
              <a:t/>
            </a:r>
            <a:br>
              <a:rPr lang="en-US" altLang="ko-KR" dirty="0">
                <a:latin typeface="Segoe UI Semilight" panose="020B0402040204020203" pitchFamily="34" charset="0"/>
                <a:cs typeface="Segoe UI Semilight" panose="020B0402040204020203" pitchFamily="34" charset="0"/>
              </a:rPr>
            </a:br>
            <a:endParaRPr lang="en-US" altLang="ko-KR" dirty="0">
              <a:latin typeface="Segoe UI Semilight" panose="020B0402040204020203" pitchFamily="34" charset="0"/>
              <a:cs typeface="Segoe UI Semilight" panose="020B0402040204020203" pitchFamily="34" charset="0"/>
            </a:endParaRPr>
          </a:p>
          <a:p>
            <a:endParaRPr lang="en-US" altLang="ko-KR" dirty="0">
              <a:latin typeface="Segoe UI Semilight" panose="020B0402040204020203" pitchFamily="34" charset="0"/>
              <a:cs typeface="Segoe UI Semilight" panose="020B0402040204020203" pitchFamily="34" charset="0"/>
            </a:endParaRPr>
          </a:p>
          <a:p>
            <a:endParaRPr lang="en-US" altLang="ko-KR" dirty="0">
              <a:latin typeface="Segoe UI Semilight" panose="020B0402040204020203" pitchFamily="34" charset="0"/>
              <a:cs typeface="Segoe UI Semilight" panose="020B0402040204020203" pitchFamily="34" charset="0"/>
            </a:endParaRPr>
          </a:p>
          <a:p>
            <a:endParaRPr lang="en-US" altLang="ko-KR" dirty="0">
              <a:latin typeface="Segoe UI Semilight" panose="020B0402040204020203" pitchFamily="34" charset="0"/>
              <a:cs typeface="Segoe UI Semilight" panose="020B0402040204020203" pitchFamily="34" charset="0"/>
            </a:endParaRPr>
          </a:p>
          <a:p>
            <a:endParaRPr lang="en-US" altLang="ko-KR" dirty="0">
              <a:latin typeface="Segoe UI Semilight" panose="020B0402040204020203" pitchFamily="34" charset="0"/>
              <a:cs typeface="Segoe UI Semilight" panose="020B0402040204020203" pitchFamily="34" charset="0"/>
            </a:endParaRPr>
          </a:p>
          <a:p>
            <a:r>
              <a:rPr lang="en-US" altLang="ko-KR" dirty="0">
                <a:latin typeface="Segoe UI Semilight" panose="020B0402040204020203" pitchFamily="34" charset="0"/>
                <a:cs typeface="Segoe UI Semilight" panose="020B0402040204020203" pitchFamily="34" charset="0"/>
              </a:rPr>
              <a:t>2. Energy loss at target</a:t>
            </a:r>
          </a:p>
          <a:p>
            <a:r>
              <a:rPr lang="en-US" altLang="ko-KR" sz="1600" dirty="0">
                <a:latin typeface="Segoe UI Semilight" panose="020B0402040204020203" pitchFamily="34" charset="0"/>
                <a:cs typeface="Segoe UI Semilight" panose="020B0402040204020203" pitchFamily="34" charset="0"/>
              </a:rPr>
              <a:t> - Assume the fragmentation reactions occur </a:t>
            </a:r>
            <a:br>
              <a:rPr lang="en-US" altLang="ko-KR" sz="1600" dirty="0">
                <a:latin typeface="Segoe UI Semilight" panose="020B0402040204020203" pitchFamily="34" charset="0"/>
                <a:cs typeface="Segoe UI Semilight" panose="020B0402040204020203" pitchFamily="34" charset="0"/>
              </a:rPr>
            </a:br>
            <a:r>
              <a:rPr lang="en-US" altLang="ko-KR" sz="1600" dirty="0">
                <a:latin typeface="Segoe UI Semilight" panose="020B0402040204020203" pitchFamily="34" charset="0"/>
                <a:cs typeface="Segoe UI Semilight" panose="020B0402040204020203" pitchFamily="34" charset="0"/>
              </a:rPr>
              <a:t>   at the half depth of the target</a:t>
            </a:r>
          </a:p>
          <a:p>
            <a:r>
              <a:rPr lang="en-US" altLang="ko-KR" sz="1600" dirty="0">
                <a:latin typeface="Segoe UI Semilight" panose="020B0402040204020203" pitchFamily="34" charset="0"/>
                <a:cs typeface="Segoe UI Semilight" panose="020B0402040204020203" pitchFamily="34" charset="0"/>
              </a:rPr>
              <a:t> - to minimize isotope dependence of momentum distribution</a:t>
            </a:r>
          </a:p>
          <a:p>
            <a:r>
              <a:rPr lang="en-US" altLang="ko-KR" sz="1600" dirty="0">
                <a:latin typeface="Segoe UI Semilight" panose="020B0402040204020203" pitchFamily="34" charset="0"/>
                <a:cs typeface="Segoe UI Semilight" panose="020B0402040204020203" pitchFamily="34" charset="0"/>
              </a:rPr>
              <a:t> - Energy loss</a:t>
            </a:r>
          </a:p>
          <a:p>
            <a:r>
              <a:rPr lang="en-US" altLang="ko-KR" sz="1600" dirty="0">
                <a:latin typeface="Segoe UI Semilight" panose="020B0402040204020203" pitchFamily="34" charset="0"/>
                <a:cs typeface="Segoe UI Semilight" panose="020B0402040204020203" pitchFamily="34" charset="0"/>
              </a:rPr>
              <a:t>  1) (Be target) 2.5 </a:t>
            </a:r>
            <a:r>
              <a:rPr lang="en-US" altLang="ko-KR" sz="1600" dirty="0" err="1">
                <a:latin typeface="Segoe UI Semilight" panose="020B0402040204020203" pitchFamily="34" charset="0"/>
                <a:cs typeface="Segoe UI Semilight" panose="020B0402040204020203" pitchFamily="34" charset="0"/>
              </a:rPr>
              <a:t>AMeV</a:t>
            </a:r>
            <a:r>
              <a:rPr lang="en-US" altLang="ko-KR" sz="1600" dirty="0">
                <a:latin typeface="Segoe UI Semilight" panose="020B0402040204020203" pitchFamily="34" charset="0"/>
                <a:cs typeface="Segoe UI Semilight" panose="020B0402040204020203" pitchFamily="34" charset="0"/>
              </a:rPr>
              <a:t> </a:t>
            </a:r>
          </a:p>
          <a:p>
            <a:r>
              <a:rPr lang="en-US" altLang="ko-KR" sz="1600" dirty="0">
                <a:latin typeface="Segoe UI Semilight" panose="020B0402040204020203" pitchFamily="34" charset="0"/>
                <a:cs typeface="Segoe UI Semilight" panose="020B0402040204020203" pitchFamily="34" charset="0"/>
              </a:rPr>
              <a:t>  2) (Ta target) 0.27 </a:t>
            </a:r>
            <a:r>
              <a:rPr lang="en-US" altLang="ko-KR" sz="1600" dirty="0" err="1">
                <a:latin typeface="Segoe UI Semilight" panose="020B0402040204020203" pitchFamily="34" charset="0"/>
                <a:cs typeface="Segoe UI Semilight" panose="020B0402040204020203" pitchFamily="34" charset="0"/>
              </a:rPr>
              <a:t>AMeV</a:t>
            </a:r>
            <a:endParaRPr lang="en-US" altLang="ko-KR" sz="1600" dirty="0">
              <a:latin typeface="Segoe UI Semilight" panose="020B0402040204020203" pitchFamily="34" charset="0"/>
              <a:cs typeface="Segoe UI Semilight" panose="020B0402040204020203" pitchFamily="34" charset="0"/>
            </a:endParaRPr>
          </a:p>
          <a:p>
            <a:endParaRPr lang="en-US" altLang="ko-KR" dirty="0">
              <a:latin typeface="Segoe UI Semilight" panose="020B0402040204020203" pitchFamily="34" charset="0"/>
              <a:cs typeface="Segoe UI Semilight" panose="020B0402040204020203" pitchFamily="34" charset="0"/>
            </a:endParaRPr>
          </a:p>
          <a:p>
            <a:r>
              <a:rPr lang="en-US" altLang="ko-KR" dirty="0">
                <a:latin typeface="Segoe UI Semilight" panose="020B0402040204020203" pitchFamily="34" charset="0"/>
                <a:cs typeface="Segoe UI Semilight" panose="020B0402040204020203" pitchFamily="34" charset="0"/>
              </a:rPr>
              <a:t>3. Reaction loss at detector</a:t>
            </a:r>
          </a:p>
          <a:p>
            <a:r>
              <a:rPr lang="en-US" altLang="ko-KR" sz="1600" dirty="0">
                <a:latin typeface="Segoe UI Semilight" panose="020B0402040204020203" pitchFamily="34" charset="0"/>
                <a:cs typeface="Segoe UI Semilight" panose="020B0402040204020203" pitchFamily="34" charset="0"/>
              </a:rPr>
              <a:t>  - Reaction loss fraction </a:t>
            </a:r>
          </a:p>
          <a:p>
            <a:r>
              <a:rPr lang="en-US" altLang="ko-KR" sz="1600" dirty="0">
                <a:latin typeface="Segoe UI Semilight" panose="020B0402040204020203" pitchFamily="34" charset="0"/>
                <a:cs typeface="Segoe UI Semilight" panose="020B0402040204020203" pitchFamily="34" charset="0"/>
              </a:rPr>
              <a:t>  = 0.8% for </a:t>
            </a:r>
            <a:r>
              <a:rPr lang="en-US" altLang="ko-KR" sz="1600" baseline="30000" dirty="0">
                <a:latin typeface="Segoe UI Semilight" panose="020B0402040204020203" pitchFamily="34" charset="0"/>
                <a:cs typeface="Segoe UI Semilight" panose="020B0402040204020203" pitchFamily="34" charset="0"/>
              </a:rPr>
              <a:t>40</a:t>
            </a:r>
            <a:r>
              <a:rPr lang="en-US" altLang="ko-KR" sz="1600" dirty="0">
                <a:latin typeface="Segoe UI Semilight" panose="020B0402040204020203" pitchFamily="34" charset="0"/>
                <a:cs typeface="Segoe UI Semilight" panose="020B0402040204020203" pitchFamily="34" charset="0"/>
              </a:rPr>
              <a:t>Ar projectile (negligible)</a:t>
            </a:r>
            <a:endParaRPr lang="ko-KR" altLang="en-US" sz="1600" dirty="0">
              <a:latin typeface="Segoe UI Semilight" panose="020B0402040204020203" pitchFamily="34" charset="0"/>
              <a:cs typeface="Segoe UI Semilight" panose="020B0402040204020203" pitchFamily="34" charset="0"/>
            </a:endParaRPr>
          </a:p>
          <a:p>
            <a:endParaRPr lang="ko-KR" altLang="en-US" sz="1600" dirty="0">
              <a:latin typeface="Segoe UI Semilight" panose="020B0402040204020203" pitchFamily="34" charset="0"/>
              <a:cs typeface="Segoe UI Semilight" panose="020B0402040204020203" pitchFamily="34" charset="0"/>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170001E-DC25-4B44-BC24-BC7D93CF9CBE}"/>
                  </a:ext>
                </a:extLst>
              </p:cNvPr>
              <p:cNvSpPr txBox="1"/>
              <p:nvPr/>
            </p:nvSpPr>
            <p:spPr>
              <a:xfrm>
                <a:off x="0" y="3711437"/>
                <a:ext cx="2504661" cy="818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Δ</m:t>
                      </m:r>
                      <m:r>
                        <m:rPr>
                          <m:sty m:val="p"/>
                        </m:rPr>
                        <a:rPr lang="en-US" altLang="ko-KR">
                          <a:latin typeface="Cambria Math" panose="02040503050406030204" pitchFamily="18" charset="0"/>
                        </a:rPr>
                        <m:t>Ω</m:t>
                      </m:r>
                      <m:r>
                        <a:rPr lang="en-US" altLang="ko-KR" b="0" i="1" smtClean="0">
                          <a:latin typeface="Cambria Math" panose="02040503050406030204" pitchFamily="18" charset="0"/>
                        </a:rPr>
                        <m:t>=</m:t>
                      </m:r>
                      <m:nary>
                        <m:naryPr>
                          <m:limLoc m:val="undOvr"/>
                          <m:subHide m:val="on"/>
                          <m:supHide m:val="on"/>
                          <m:ctrlPr>
                            <a:rPr lang="en-US" altLang="ko-KR" b="0" i="1" smtClean="0">
                              <a:latin typeface="Cambria Math" panose="02040503050406030204" pitchFamily="18" charset="0"/>
                            </a:rPr>
                          </m:ctrlPr>
                        </m:naryPr>
                        <m:sub/>
                        <m:sup/>
                        <m:e>
                          <m:nary>
                            <m:naryPr>
                              <m:limLoc m:val="undOvr"/>
                              <m:subHide m:val="on"/>
                              <m:supHide m:val="on"/>
                              <m:ctrlPr>
                                <a:rPr lang="en-US" altLang="ko-KR" b="0" i="1" smtClean="0">
                                  <a:latin typeface="Cambria Math" panose="02040503050406030204" pitchFamily="18" charset="0"/>
                                </a:rPr>
                              </m:ctrlPr>
                            </m:naryPr>
                            <m:sub/>
                            <m:sup/>
                            <m:e>
                              <m:r>
                                <a:rPr lang="en-US" altLang="ko-KR" i="1">
                                  <a:latin typeface="Cambria Math" panose="02040503050406030204" pitchFamily="18" charset="0"/>
                                </a:rPr>
                                <m:t>𝑠𝑖𝑛</m:t>
                              </m:r>
                              <m:r>
                                <a:rPr lang="en-US" altLang="ko-KR" i="1">
                                  <a:latin typeface="Cambria Math" panose="02040503050406030204" pitchFamily="18" charset="0"/>
                                </a:rPr>
                                <m:t>𝜃</m:t>
                              </m:r>
                              <m:r>
                                <a:rPr lang="en-US" altLang="ko-KR" i="1">
                                  <a:latin typeface="Cambria Math" panose="02040503050406030204" pitchFamily="18" charset="0"/>
                                </a:rPr>
                                <m:t> </m:t>
                              </m:r>
                              <m:r>
                                <a:rPr lang="en-US" altLang="ko-KR" i="1">
                                  <a:latin typeface="Cambria Math" panose="02040503050406030204" pitchFamily="18" charset="0"/>
                                </a:rPr>
                                <m:t>𝑑</m:t>
                              </m:r>
                              <m:r>
                                <a:rPr lang="en-US" altLang="ko-KR" i="1">
                                  <a:latin typeface="Cambria Math" panose="02040503050406030204" pitchFamily="18" charset="0"/>
                                </a:rPr>
                                <m:t>𝜃</m:t>
                              </m:r>
                              <m:r>
                                <a:rPr lang="en-US" altLang="ko-KR" i="1">
                                  <a:latin typeface="Cambria Math" panose="02040503050406030204" pitchFamily="18" charset="0"/>
                                </a:rPr>
                                <m:t> </m:t>
                              </m:r>
                              <m:r>
                                <a:rPr lang="en-US" altLang="ko-KR" i="1">
                                  <a:latin typeface="Cambria Math" panose="02040503050406030204" pitchFamily="18" charset="0"/>
                                </a:rPr>
                                <m:t>𝑑</m:t>
                              </m:r>
                              <m:r>
                                <a:rPr lang="en-US" altLang="ko-KR" i="1">
                                  <a:latin typeface="Cambria Math" panose="02040503050406030204" pitchFamily="18" charset="0"/>
                                </a:rPr>
                                <m:t>𝜙</m:t>
                              </m:r>
                            </m:e>
                          </m:nary>
                        </m:e>
                      </m:nary>
                    </m:oMath>
                  </m:oMathPara>
                </a14:m>
                <a:endParaRPr lang="en-US" altLang="ko-KR" b="0" i="1" dirty="0">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5170001E-DC25-4B44-BC24-BC7D93CF9CBE}"/>
                  </a:ext>
                </a:extLst>
              </p:cNvPr>
              <p:cNvSpPr txBox="1">
                <a:spLocks noRot="1" noChangeAspect="1" noMove="1" noResize="1" noEditPoints="1" noAdjustHandles="1" noChangeArrowheads="1" noChangeShapeType="1" noTextEdit="1"/>
              </p:cNvSpPr>
              <p:nvPr/>
            </p:nvSpPr>
            <p:spPr>
              <a:xfrm>
                <a:off x="0" y="3711437"/>
                <a:ext cx="2504661" cy="818879"/>
              </a:xfrm>
              <a:prstGeom prst="rect">
                <a:avLst/>
              </a:prstGeom>
              <a:blipFill>
                <a:blip r:embed="rId4"/>
                <a:stretch>
                  <a:fillRect/>
                </a:stretch>
              </a:blipFill>
            </p:spPr>
            <p:txBody>
              <a:bodyPr/>
              <a:lstStyle/>
              <a:p>
                <a:r>
                  <a:rPr lang="ko-KR" altLang="en-US">
                    <a:noFill/>
                  </a:rPr>
                  <a:t> </a:t>
                </a:r>
              </a:p>
            </p:txBody>
          </p:sp>
        </mc:Fallback>
      </mc:AlternateContent>
      <p:pic>
        <p:nvPicPr>
          <p:cNvPr id="15" name="그림 14">
            <a:extLst>
              <a:ext uri="{FF2B5EF4-FFF2-40B4-BE49-F238E27FC236}">
                <a16:creationId xmlns:a16="http://schemas.microsoft.com/office/drawing/2014/main" id="{2C5D79AC-3066-4777-B802-C98AACC7E1A5}"/>
              </a:ext>
            </a:extLst>
          </p:cNvPr>
          <p:cNvPicPr>
            <a:picLocks noChangeAspect="1"/>
          </p:cNvPicPr>
          <p:nvPr/>
        </p:nvPicPr>
        <p:blipFill>
          <a:blip r:embed="rId5"/>
          <a:stretch>
            <a:fillRect/>
          </a:stretch>
        </p:blipFill>
        <p:spPr>
          <a:xfrm>
            <a:off x="6561074" y="1769239"/>
            <a:ext cx="2922496" cy="1572880"/>
          </a:xfrm>
          <a:prstGeom prst="rect">
            <a:avLst/>
          </a:prstGeom>
        </p:spPr>
      </p:pic>
      <p:pic>
        <p:nvPicPr>
          <p:cNvPr id="22" name="그림 21">
            <a:extLst>
              <a:ext uri="{FF2B5EF4-FFF2-40B4-BE49-F238E27FC236}">
                <a16:creationId xmlns:a16="http://schemas.microsoft.com/office/drawing/2014/main" id="{2FD06566-383C-4EA3-9389-B475EEECB065}"/>
              </a:ext>
            </a:extLst>
          </p:cNvPr>
          <p:cNvPicPr>
            <a:picLocks noChangeAspect="1"/>
          </p:cNvPicPr>
          <p:nvPr/>
        </p:nvPicPr>
        <p:blipFill>
          <a:blip r:embed="rId6"/>
          <a:stretch>
            <a:fillRect/>
          </a:stretch>
        </p:blipFill>
        <p:spPr>
          <a:xfrm>
            <a:off x="9577814" y="1769240"/>
            <a:ext cx="1309043" cy="1572880"/>
          </a:xfrm>
          <a:prstGeom prst="rect">
            <a:avLst/>
          </a:prstGeom>
        </p:spPr>
      </p:pic>
      <p:grpSp>
        <p:nvGrpSpPr>
          <p:cNvPr id="32" name="그룹 31">
            <a:extLst>
              <a:ext uri="{FF2B5EF4-FFF2-40B4-BE49-F238E27FC236}">
                <a16:creationId xmlns:a16="http://schemas.microsoft.com/office/drawing/2014/main" id="{1E459A27-252A-49E7-B5A8-BF729C571157}"/>
              </a:ext>
            </a:extLst>
          </p:cNvPr>
          <p:cNvGrpSpPr/>
          <p:nvPr/>
        </p:nvGrpSpPr>
        <p:grpSpPr>
          <a:xfrm>
            <a:off x="9531277" y="4459659"/>
            <a:ext cx="2504750" cy="1805925"/>
            <a:chOff x="9483570" y="4385728"/>
            <a:chExt cx="2504750" cy="1805925"/>
          </a:xfrm>
        </p:grpSpPr>
        <p:pic>
          <p:nvPicPr>
            <p:cNvPr id="25" name="그림 24">
              <a:extLst>
                <a:ext uri="{FF2B5EF4-FFF2-40B4-BE49-F238E27FC236}">
                  <a16:creationId xmlns:a16="http://schemas.microsoft.com/office/drawing/2014/main" id="{016EC598-2C20-4EC9-9FC6-008363C0F819}"/>
                </a:ext>
              </a:extLst>
            </p:cNvPr>
            <p:cNvPicPr>
              <a:picLocks noChangeAspect="1"/>
            </p:cNvPicPr>
            <p:nvPr/>
          </p:nvPicPr>
          <p:blipFill>
            <a:blip r:embed="rId7"/>
            <a:stretch>
              <a:fillRect/>
            </a:stretch>
          </p:blipFill>
          <p:spPr>
            <a:xfrm>
              <a:off x="9483570" y="4385728"/>
              <a:ext cx="2504750" cy="1805925"/>
            </a:xfrm>
            <a:prstGeom prst="rect">
              <a:avLst/>
            </a:prstGeom>
          </p:spPr>
        </p:pic>
        <p:cxnSp>
          <p:nvCxnSpPr>
            <p:cNvPr id="30" name="직선 화살표 연결선 29">
              <a:extLst>
                <a:ext uri="{FF2B5EF4-FFF2-40B4-BE49-F238E27FC236}">
                  <a16:creationId xmlns:a16="http://schemas.microsoft.com/office/drawing/2014/main" id="{96B6DDE3-2497-425A-9695-A63CD8997F9B}"/>
                </a:ext>
              </a:extLst>
            </p:cNvPr>
            <p:cNvCxnSpPr/>
            <p:nvPr/>
          </p:nvCxnSpPr>
          <p:spPr>
            <a:xfrm>
              <a:off x="10474960" y="4638040"/>
              <a:ext cx="0" cy="4064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B48B910B-D97D-4F36-9D73-4C72E88280D7}"/>
                </a:ext>
              </a:extLst>
            </p:cNvPr>
            <p:cNvCxnSpPr>
              <a:cxnSpLocks/>
            </p:cNvCxnSpPr>
            <p:nvPr/>
          </p:nvCxnSpPr>
          <p:spPr>
            <a:xfrm flipV="1">
              <a:off x="11612880" y="4882290"/>
              <a:ext cx="0" cy="4064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BA09F3D-3A48-4F0F-8A9E-D38DD3B7EB5A}"/>
                </a:ext>
              </a:extLst>
            </p:cNvPr>
            <p:cNvSpPr txBox="1"/>
            <p:nvPr/>
          </p:nvSpPr>
          <p:spPr>
            <a:xfrm>
              <a:off x="9895840" y="5631363"/>
              <a:ext cx="1788160" cy="307777"/>
            </a:xfrm>
            <a:prstGeom prst="rect">
              <a:avLst/>
            </a:prstGeom>
            <a:noFill/>
          </p:spPr>
          <p:txBody>
            <a:bodyPr wrap="square">
              <a:spAutoFit/>
            </a:bodyPr>
            <a:lstStyle/>
            <a:p>
              <a:r>
                <a:rPr lang="en-US" altLang="ko-KR" sz="1400" dirty="0">
                  <a:solidFill>
                    <a:srgbClr val="C00000"/>
                  </a:solidFill>
                  <a:latin typeface="Segoe UI Semilight" panose="020B0402040204020203" pitchFamily="34" charset="0"/>
                  <a:cs typeface="Segoe UI Semilight" panose="020B0402040204020203" pitchFamily="34" charset="0"/>
                </a:rPr>
                <a:t>Decrease asymmetry</a:t>
              </a:r>
              <a:endParaRPr lang="ko-KR" altLang="en-US" sz="1400" dirty="0">
                <a:solidFill>
                  <a:srgbClr val="C00000"/>
                </a:solidFill>
              </a:endParaRPr>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16FBC0C-55A7-4313-8EE3-C5466D0D60E7}"/>
                  </a:ext>
                </a:extLst>
              </p:cNvPr>
              <p:cNvSpPr txBox="1"/>
              <p:nvPr/>
            </p:nvSpPr>
            <p:spPr>
              <a:xfrm>
                <a:off x="147019" y="5392913"/>
                <a:ext cx="1168012" cy="292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𝑅</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𝜋</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𝑖𝑛𝑡</m:t>
                          </m:r>
                        </m:sub>
                        <m:sup>
                          <m:r>
                            <a:rPr lang="en-US" altLang="ko-KR" b="0" i="1" smtClean="0">
                              <a:latin typeface="Cambria Math" panose="02040503050406030204" pitchFamily="18" charset="0"/>
                            </a:rPr>
                            <m:t>2</m:t>
                          </m:r>
                        </m:sup>
                      </m:sSubSup>
                    </m:oMath>
                  </m:oMathPara>
                </a14:m>
                <a:endParaRPr lang="ko-KR" altLang="en-US" dirty="0"/>
              </a:p>
            </p:txBody>
          </p:sp>
        </mc:Choice>
        <mc:Fallback xmlns="">
          <p:sp>
            <p:nvSpPr>
              <p:cNvPr id="38" name="TextBox 37">
                <a:extLst>
                  <a:ext uri="{FF2B5EF4-FFF2-40B4-BE49-F238E27FC236}">
                    <a16:creationId xmlns:a16="http://schemas.microsoft.com/office/drawing/2014/main" id="{B16FBC0C-55A7-4313-8EE3-C5466D0D60E7}"/>
                  </a:ext>
                </a:extLst>
              </p:cNvPr>
              <p:cNvSpPr txBox="1">
                <a:spLocks noRot="1" noChangeAspect="1" noMove="1" noResize="1" noEditPoints="1" noAdjustHandles="1" noChangeArrowheads="1" noChangeShapeType="1" noTextEdit="1"/>
              </p:cNvSpPr>
              <p:nvPr/>
            </p:nvSpPr>
            <p:spPr>
              <a:xfrm>
                <a:off x="147019" y="5392913"/>
                <a:ext cx="1168012" cy="292003"/>
              </a:xfrm>
              <a:prstGeom prst="rect">
                <a:avLst/>
              </a:prstGeom>
              <a:blipFill>
                <a:blip r:embed="rId8"/>
                <a:stretch>
                  <a:fillRect l="-1563" r="-521" b="-208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03244DE-B9E3-41CC-BD98-D7F2C1F529C9}"/>
                  </a:ext>
                </a:extLst>
              </p:cNvPr>
              <p:cNvSpPr txBox="1"/>
              <p:nvPr/>
            </p:nvSpPr>
            <p:spPr>
              <a:xfrm>
                <a:off x="147019" y="5757648"/>
                <a:ext cx="2188676" cy="362984"/>
              </a:xfrm>
              <a:prstGeom prst="rect">
                <a:avLst/>
              </a:prstGeom>
              <a:noFill/>
            </p:spPr>
            <p:txBody>
              <a:bodyPr wrap="none" lIns="0" tIns="0" rIns="0" bIns="0" rtlCol="0">
                <a:spAutoFit/>
              </a:bodyPr>
              <a:lstStyle/>
              <a:p>
                <a14:m>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𝑖𝑛𝑡</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𝑝</m:t>
                        </m:r>
                      </m:sub>
                      <m:sup>
                        <m:r>
                          <a:rPr lang="en-US" altLang="ko-KR" i="1">
                            <a:latin typeface="Cambria Math" panose="02040503050406030204" pitchFamily="18" charset="0"/>
                          </a:rPr>
                          <m:t>1/3</m:t>
                        </m:r>
                      </m:sup>
                    </m:sSubSup>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𝑡</m:t>
                        </m:r>
                      </m:sub>
                      <m:sup>
                        <m:r>
                          <a:rPr lang="en-US" altLang="ko-KR" i="1">
                            <a:latin typeface="Cambria Math" panose="02040503050406030204" pitchFamily="18" charset="0"/>
                          </a:rPr>
                          <m:t>1/3</m:t>
                        </m:r>
                      </m:sup>
                    </m:sSubSup>
                  </m:oMath>
                </a14:m>
                <a:r>
                  <a:rPr lang="en-US" altLang="ko-KR" dirty="0"/>
                  <a:t>)</a:t>
                </a:r>
                <a:endParaRPr lang="ko-KR" altLang="en-US" dirty="0"/>
              </a:p>
            </p:txBody>
          </p:sp>
        </mc:Choice>
        <mc:Fallback xmlns="">
          <p:sp>
            <p:nvSpPr>
              <p:cNvPr id="39" name="TextBox 38">
                <a:extLst>
                  <a:ext uri="{FF2B5EF4-FFF2-40B4-BE49-F238E27FC236}">
                    <a16:creationId xmlns:a16="http://schemas.microsoft.com/office/drawing/2014/main" id="{503244DE-B9E3-41CC-BD98-D7F2C1F529C9}"/>
                  </a:ext>
                </a:extLst>
              </p:cNvPr>
              <p:cNvSpPr txBox="1">
                <a:spLocks noRot="1" noChangeAspect="1" noMove="1" noResize="1" noEditPoints="1" noAdjustHandles="1" noChangeArrowheads="1" noChangeShapeType="1" noTextEdit="1"/>
              </p:cNvSpPr>
              <p:nvPr/>
            </p:nvSpPr>
            <p:spPr>
              <a:xfrm>
                <a:off x="147019" y="5757648"/>
                <a:ext cx="2188676" cy="362984"/>
              </a:xfrm>
              <a:prstGeom prst="rect">
                <a:avLst/>
              </a:prstGeom>
              <a:blipFill>
                <a:blip r:embed="rId9"/>
                <a:stretch>
                  <a:fillRect l="-3621" t="-10000" r="-5850" b="-26667"/>
                </a:stretch>
              </a:blipFill>
            </p:spPr>
            <p:txBody>
              <a:bodyPr/>
              <a:lstStyle/>
              <a:p>
                <a:r>
                  <a:rPr lang="ko-KR" altLang="en-US">
                    <a:noFill/>
                  </a:rPr>
                  <a:t> </a:t>
                </a:r>
              </a:p>
            </p:txBody>
          </p:sp>
        </mc:Fallback>
      </mc:AlternateContent>
      <p:sp>
        <p:nvSpPr>
          <p:cNvPr id="40" name="TextBox 39">
            <a:extLst>
              <a:ext uri="{FF2B5EF4-FFF2-40B4-BE49-F238E27FC236}">
                <a16:creationId xmlns:a16="http://schemas.microsoft.com/office/drawing/2014/main" id="{370109D9-85F5-4983-AA1C-0EB0CE476AF3}"/>
              </a:ext>
            </a:extLst>
          </p:cNvPr>
          <p:cNvSpPr txBox="1"/>
          <p:nvPr/>
        </p:nvSpPr>
        <p:spPr>
          <a:xfrm>
            <a:off x="2517762" y="5392913"/>
            <a:ext cx="3573054" cy="646331"/>
          </a:xfrm>
          <a:prstGeom prst="rect">
            <a:avLst/>
          </a:prstGeom>
          <a:noFill/>
        </p:spPr>
        <p:txBody>
          <a:bodyPr wrap="square" lIns="0" tIns="0" rIns="0" bIns="0" rtlCol="0">
            <a:spAutoFit/>
          </a:bodyPr>
          <a:lstStyle/>
          <a:p>
            <a:r>
              <a:rPr lang="en-US" altLang="ko-KR" sz="1400" dirty="0" err="1">
                <a:latin typeface="Segoe UI Semilight" panose="020B0402040204020203" pitchFamily="34" charset="0"/>
                <a:cs typeface="Segoe UI Semilight" panose="020B0402040204020203" pitchFamily="34" charset="0"/>
              </a:rPr>
              <a:t>σ</a:t>
            </a:r>
            <a:r>
              <a:rPr lang="en-US" altLang="ko-KR" sz="1400" baseline="-25000" dirty="0" err="1">
                <a:latin typeface="Segoe UI Semilight" panose="020B0402040204020203" pitchFamily="34" charset="0"/>
                <a:cs typeface="Segoe UI Semilight" panose="020B0402040204020203" pitchFamily="34" charset="0"/>
              </a:rPr>
              <a:t>R</a:t>
            </a:r>
            <a:r>
              <a:rPr lang="en-US" altLang="ko-KR" sz="1400" dirty="0">
                <a:latin typeface="Segoe UI Semilight" panose="020B0402040204020203" pitchFamily="34" charset="0"/>
                <a:cs typeface="Segoe UI Semilight" panose="020B0402040204020203" pitchFamily="34" charset="0"/>
              </a:rPr>
              <a:t> = total XS</a:t>
            </a:r>
          </a:p>
          <a:p>
            <a:r>
              <a:rPr lang="en-US" altLang="ko-KR" sz="1400" dirty="0">
                <a:latin typeface="Segoe UI Semilight" panose="020B0402040204020203" pitchFamily="34" charset="0"/>
                <a:cs typeface="Segoe UI Semilight" panose="020B0402040204020203" pitchFamily="34" charset="0"/>
              </a:rPr>
              <a:t>r</a:t>
            </a:r>
            <a:r>
              <a:rPr lang="en-US" altLang="ko-KR" sz="1400" baseline="-25000" dirty="0">
                <a:latin typeface="Segoe UI Semilight" panose="020B0402040204020203" pitchFamily="34" charset="0"/>
                <a:cs typeface="Segoe UI Semilight" panose="020B0402040204020203" pitchFamily="34" charset="0"/>
              </a:rPr>
              <a:t>0</a:t>
            </a:r>
            <a:r>
              <a:rPr lang="en-US" altLang="ko-KR" sz="1400" dirty="0">
                <a:latin typeface="Segoe UI Semilight" panose="020B0402040204020203" pitchFamily="34" charset="0"/>
                <a:cs typeface="Segoe UI Semilight" panose="020B0402040204020203" pitchFamily="34" charset="0"/>
              </a:rPr>
              <a:t> = constant value 1.1 </a:t>
            </a:r>
            <a:r>
              <a:rPr lang="en-US" altLang="ko-KR" sz="1400" dirty="0" err="1">
                <a:latin typeface="Segoe UI Semilight" panose="020B0402040204020203" pitchFamily="34" charset="0"/>
                <a:cs typeface="Segoe UI Semilight" panose="020B0402040204020203" pitchFamily="34" charset="0"/>
              </a:rPr>
              <a:t>fm</a:t>
            </a:r>
            <a:endParaRPr lang="en-US" altLang="ko-KR" sz="1400" dirty="0">
              <a:latin typeface="Segoe UI Semilight" panose="020B0402040204020203" pitchFamily="34" charset="0"/>
              <a:cs typeface="Segoe UI Semilight" panose="020B0402040204020203" pitchFamily="34" charset="0"/>
            </a:endParaRPr>
          </a:p>
          <a:p>
            <a:r>
              <a:rPr lang="en-US" altLang="ko-KR" sz="1400" dirty="0" err="1">
                <a:latin typeface="Segoe UI Semilight" panose="020B0402040204020203" pitchFamily="34" charset="0"/>
                <a:cs typeface="Segoe UI Semilight" panose="020B0402040204020203" pitchFamily="34" charset="0"/>
              </a:rPr>
              <a:t>A</a:t>
            </a:r>
            <a:r>
              <a:rPr lang="en-US" altLang="ko-KR" sz="1400" baseline="-25000" dirty="0" err="1">
                <a:latin typeface="Segoe UI Semilight" panose="020B0402040204020203" pitchFamily="34" charset="0"/>
                <a:cs typeface="Segoe UI Semilight" panose="020B0402040204020203" pitchFamily="34" charset="0"/>
              </a:rPr>
              <a:t>p,t</a:t>
            </a:r>
            <a:r>
              <a:rPr lang="en-US" altLang="ko-KR" sz="1400" dirty="0">
                <a:latin typeface="Segoe UI Semilight" panose="020B0402040204020203" pitchFamily="34" charset="0"/>
                <a:cs typeface="Segoe UI Semilight" panose="020B0402040204020203" pitchFamily="34" charset="0"/>
              </a:rPr>
              <a:t> = mass number of projectile and silicon </a:t>
            </a:r>
          </a:p>
        </p:txBody>
      </p:sp>
      <p:sp>
        <p:nvSpPr>
          <p:cNvPr id="4" name="직사각형 3"/>
          <p:cNvSpPr/>
          <p:nvPr/>
        </p:nvSpPr>
        <p:spPr>
          <a:xfrm>
            <a:off x="66675" y="5284555"/>
            <a:ext cx="9464602" cy="9810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p:cNvCxnSpPr/>
          <p:nvPr/>
        </p:nvCxnSpPr>
        <p:spPr>
          <a:xfrm flipV="1">
            <a:off x="813483" y="4530316"/>
            <a:ext cx="2395904" cy="681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a:off x="813483" y="4539122"/>
            <a:ext cx="2291091" cy="7088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31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14</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4481740"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Contents of Results &amp; Discussion</a:t>
            </a:r>
            <a:endParaRPr lang="ko-KR" altLang="en-US" sz="2400" dirty="0"/>
          </a:p>
        </p:txBody>
      </p:sp>
      <p:sp>
        <p:nvSpPr>
          <p:cNvPr id="9" name="TextBox 8">
            <a:extLst>
              <a:ext uri="{FF2B5EF4-FFF2-40B4-BE49-F238E27FC236}">
                <a16:creationId xmlns:a16="http://schemas.microsoft.com/office/drawing/2014/main" id="{6F359A45-6A3D-4EE6-9B98-21A14340D2CB}"/>
              </a:ext>
            </a:extLst>
          </p:cNvPr>
          <p:cNvSpPr txBox="1"/>
          <p:nvPr/>
        </p:nvSpPr>
        <p:spPr>
          <a:xfrm>
            <a:off x="689421" y="995639"/>
            <a:ext cx="8454579" cy="452431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lnSpc>
                <a:spcPct val="150000"/>
              </a:lnSpc>
            </a:pPr>
            <a:r>
              <a:rPr lang="en-US" altLang="ko-KR" sz="2400" dirty="0"/>
              <a:t>Asymmetric Momentum </a:t>
            </a:r>
            <a:r>
              <a:rPr lang="en-US" altLang="ko-KR" sz="2400" dirty="0" err="1"/>
              <a:t>Distributon</a:t>
            </a:r>
            <a:endParaRPr lang="en-US" altLang="ko-KR" sz="2400" dirty="0"/>
          </a:p>
          <a:p>
            <a:pPr algn="l">
              <a:lnSpc>
                <a:spcPct val="150000"/>
              </a:lnSpc>
            </a:pPr>
            <a:r>
              <a:rPr lang="en-US" altLang="ko-KR" sz="2400" dirty="0"/>
              <a:t>Momentum Peak Shift</a:t>
            </a:r>
          </a:p>
          <a:p>
            <a:pPr algn="l">
              <a:lnSpc>
                <a:spcPct val="150000"/>
              </a:lnSpc>
            </a:pPr>
            <a:r>
              <a:rPr lang="en-US" altLang="ko-KR" sz="2400" dirty="0"/>
              <a:t>Parabolic mass dependence</a:t>
            </a:r>
          </a:p>
          <a:p>
            <a:pPr algn="l">
              <a:lnSpc>
                <a:spcPct val="150000"/>
              </a:lnSpc>
            </a:pPr>
            <a:r>
              <a:rPr lang="en-US" altLang="ko-KR" sz="2400" dirty="0"/>
              <a:t>Acceleration Phenomenon in light fragments</a:t>
            </a:r>
          </a:p>
          <a:p>
            <a:pPr algn="l">
              <a:lnSpc>
                <a:spcPct val="150000"/>
              </a:lnSpc>
            </a:pPr>
            <a:r>
              <a:rPr lang="en-US" altLang="ko-KR" sz="2400" dirty="0"/>
              <a:t>High &amp; Low Momentum Side Width (</a:t>
            </a:r>
            <a:r>
              <a:rPr lang="en-US" altLang="ko-KR" sz="2400" dirty="0" err="1"/>
              <a:t>σ</a:t>
            </a:r>
            <a:r>
              <a:rPr lang="en-US" altLang="ko-KR" sz="2400" baseline="-25000" dirty="0" err="1"/>
              <a:t>L</a:t>
            </a:r>
            <a:r>
              <a:rPr lang="en-US" altLang="ko-KR" sz="2400" dirty="0"/>
              <a:t>, </a:t>
            </a:r>
            <a:r>
              <a:rPr lang="en-US" altLang="ko-KR" sz="2400" dirty="0" err="1"/>
              <a:t>σ</a:t>
            </a:r>
            <a:r>
              <a:rPr lang="en-US" altLang="ko-KR" sz="2400" baseline="-25000" dirty="0" err="1"/>
              <a:t>H</a:t>
            </a:r>
            <a:r>
              <a:rPr lang="en-US" altLang="ko-KR" sz="2400" dirty="0"/>
              <a:t>)</a:t>
            </a:r>
          </a:p>
          <a:p>
            <a:pPr algn="l">
              <a:lnSpc>
                <a:spcPct val="150000"/>
              </a:lnSpc>
            </a:pPr>
            <a:r>
              <a:rPr lang="en-US" altLang="ko-KR" sz="2400" dirty="0"/>
              <a:t>Transfer-like Fragmentation</a:t>
            </a:r>
          </a:p>
          <a:p>
            <a:pPr algn="l">
              <a:lnSpc>
                <a:spcPct val="150000"/>
              </a:lnSpc>
            </a:pPr>
            <a:r>
              <a:rPr lang="en-US" altLang="ko-KR" sz="2400" dirty="0"/>
              <a:t>Target Dependence of Production Cross Section</a:t>
            </a:r>
            <a:endParaRPr lang="ko-KR" altLang="en-US" sz="2400" dirty="0"/>
          </a:p>
          <a:p>
            <a:pPr algn="l">
              <a:lnSpc>
                <a:spcPct val="150000"/>
              </a:lnSpc>
            </a:pPr>
            <a:r>
              <a:rPr lang="en-US" altLang="ko-KR" sz="2400" dirty="0"/>
              <a:t>EPAX Modification</a:t>
            </a:r>
            <a:endParaRPr lang="ko-KR" altLang="en-US" sz="2400" dirty="0"/>
          </a:p>
        </p:txBody>
      </p:sp>
    </p:spTree>
    <p:extLst>
      <p:ext uri="{BB962C8B-B14F-4D97-AF65-F5344CB8AC3E}">
        <p14:creationId xmlns:p14="http://schemas.microsoft.com/office/powerpoint/2010/main" val="1277611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15</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6453433"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Momentum Distribution</a:t>
            </a:r>
            <a:endParaRPr lang="ko-KR" altLang="en-US" sz="2400" dirty="0"/>
          </a:p>
        </p:txBody>
      </p:sp>
      <p:pic>
        <p:nvPicPr>
          <p:cNvPr id="4" name="그림 3">
            <a:extLst>
              <a:ext uri="{FF2B5EF4-FFF2-40B4-BE49-F238E27FC236}">
                <a16:creationId xmlns:a16="http://schemas.microsoft.com/office/drawing/2014/main" id="{1C484A39-FA04-4324-A5CF-15A87B638747}"/>
              </a:ext>
            </a:extLst>
          </p:cNvPr>
          <p:cNvPicPr>
            <a:picLocks noChangeAspect="1"/>
          </p:cNvPicPr>
          <p:nvPr/>
        </p:nvPicPr>
        <p:blipFill>
          <a:blip r:embed="rId2"/>
          <a:stretch>
            <a:fillRect/>
          </a:stretch>
        </p:blipFill>
        <p:spPr>
          <a:xfrm>
            <a:off x="6915987" y="60630"/>
            <a:ext cx="2761286" cy="1966624"/>
          </a:xfrm>
          <a:prstGeom prst="rect">
            <a:avLst/>
          </a:prstGeom>
          <a:effectLst>
            <a:outerShdw blurRad="50800" dist="38100" dir="2700000" algn="tl" rotWithShape="0">
              <a:prstClr val="black">
                <a:alpha val="40000"/>
              </a:prstClr>
            </a:outerShdw>
          </a:effectLst>
        </p:spPr>
      </p:pic>
      <p:sp>
        <p:nvSpPr>
          <p:cNvPr id="27" name="TextBox 26">
            <a:extLst>
              <a:ext uri="{FF2B5EF4-FFF2-40B4-BE49-F238E27FC236}">
                <a16:creationId xmlns:a16="http://schemas.microsoft.com/office/drawing/2014/main" id="{08252682-5D66-4B06-A450-43E9AF94FF0B}"/>
              </a:ext>
            </a:extLst>
          </p:cNvPr>
          <p:cNvSpPr txBox="1"/>
          <p:nvPr/>
        </p:nvSpPr>
        <p:spPr>
          <a:xfrm>
            <a:off x="320862" y="630904"/>
            <a:ext cx="8739318" cy="5539978"/>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2000" dirty="0"/>
              <a:t>have information for understanding reaction mechanism</a:t>
            </a:r>
          </a:p>
          <a:p>
            <a:pPr>
              <a:lnSpc>
                <a:spcPct val="150000"/>
              </a:lnSpc>
            </a:pPr>
            <a:r>
              <a:rPr lang="en-US" altLang="ko-KR" sz="2000" dirty="0"/>
              <a:t>(Relativistic E)</a:t>
            </a:r>
          </a:p>
          <a:p>
            <a:r>
              <a:rPr lang="en-US" altLang="ko-KR" sz="1600" dirty="0"/>
              <a:t>- Symmetric; fitted to Gaussian form</a:t>
            </a:r>
            <a:endParaRPr lang="en-US" altLang="ko-KR" sz="2000" dirty="0"/>
          </a:p>
          <a:p>
            <a:r>
              <a:rPr lang="en-US" altLang="ko-KR" sz="1600" dirty="0"/>
              <a:t>- width σ with respect to Fermi motion of nucleons or temperatures of fragments</a:t>
            </a:r>
          </a:p>
          <a:p>
            <a:pPr>
              <a:lnSpc>
                <a:spcPct val="150000"/>
              </a:lnSpc>
            </a:pPr>
            <a:r>
              <a:rPr lang="en-US" altLang="ko-KR" sz="2000" dirty="0"/>
              <a:t>(Intermediate E)</a:t>
            </a:r>
          </a:p>
          <a:p>
            <a:r>
              <a:rPr lang="en-US" altLang="ko-KR" sz="1600" dirty="0"/>
              <a:t>- </a:t>
            </a:r>
            <a:r>
              <a:rPr lang="en-US" altLang="ko-KR" sz="1600" dirty="0">
                <a:solidFill>
                  <a:srgbClr val="C00000"/>
                </a:solidFill>
              </a:rPr>
              <a:t>Asymmetric</a:t>
            </a:r>
            <a:r>
              <a:rPr lang="en-US" altLang="ko-KR" sz="1600" dirty="0"/>
              <a:t>; tail on the low-momentum side</a:t>
            </a:r>
            <a:endParaRPr lang="en-US" altLang="ko-KR" sz="2000" dirty="0"/>
          </a:p>
          <a:p>
            <a:r>
              <a:rPr lang="en-US" altLang="ko-KR" sz="1600" dirty="0"/>
              <a:t>- Fitted with several kinds of trial functions for P</a:t>
            </a:r>
            <a:r>
              <a:rPr lang="en-US" altLang="ko-KR" sz="1600" baseline="-25000" dirty="0"/>
              <a:t>0</a:t>
            </a:r>
            <a:r>
              <a:rPr lang="en-US" altLang="ko-KR" sz="1600" dirty="0"/>
              <a:t> and width σ</a:t>
            </a:r>
          </a:p>
          <a:p>
            <a:r>
              <a:rPr lang="en-US" altLang="ko-KR" sz="1600" dirty="0">
                <a:solidFill>
                  <a:srgbClr val="C00000"/>
                </a:solidFill>
              </a:rPr>
              <a:t>- </a:t>
            </a:r>
            <a:r>
              <a:rPr lang="en-US" altLang="ko-KR" sz="1600" b="1" dirty="0">
                <a:solidFill>
                  <a:srgbClr val="C00000"/>
                </a:solidFill>
              </a:rPr>
              <a:t>Since physical models have not been established for the low-momentum tail, </a:t>
            </a:r>
          </a:p>
          <a:p>
            <a:r>
              <a:rPr lang="en-US" altLang="ko-KR" sz="1600" b="1" dirty="0">
                <a:solidFill>
                  <a:srgbClr val="C00000"/>
                </a:solidFill>
              </a:rPr>
              <a:t>  it is unclear what kind of functions are appropriate to use</a:t>
            </a:r>
          </a:p>
          <a:p>
            <a:pPr>
              <a:lnSpc>
                <a:spcPct val="150000"/>
              </a:lnSpc>
            </a:pPr>
            <a:r>
              <a:rPr lang="en-US" altLang="ko-KR" sz="1600" dirty="0"/>
              <a:t>(1) R.</a:t>
            </a:r>
            <a:r>
              <a:rPr lang="ko-KR" altLang="en-US" sz="1600" dirty="0"/>
              <a:t> </a:t>
            </a:r>
            <a:r>
              <a:rPr lang="en-US" altLang="ko-KR" sz="1600" dirty="0" err="1"/>
              <a:t>Praff</a:t>
            </a:r>
            <a:r>
              <a:rPr lang="en-US" altLang="ko-KR" sz="1600" dirty="0"/>
              <a:t> et al. (PhysRevC.51.1348 1995)</a:t>
            </a:r>
          </a:p>
          <a:p>
            <a:r>
              <a:rPr lang="en-US" altLang="ko-KR" sz="1600" dirty="0"/>
              <a:t> - single Gaussian function on FWHM range</a:t>
            </a:r>
          </a:p>
          <a:p>
            <a:pPr>
              <a:lnSpc>
                <a:spcPct val="150000"/>
              </a:lnSpc>
            </a:pPr>
            <a:r>
              <a:rPr lang="en-US" altLang="ko-KR" sz="1600" dirty="0"/>
              <a:t>(2) D. </a:t>
            </a:r>
            <a:r>
              <a:rPr lang="en-US" altLang="ko-KR" sz="1600" dirty="0" err="1"/>
              <a:t>Banzin</a:t>
            </a:r>
            <a:r>
              <a:rPr lang="en-US" altLang="ko-KR" sz="1600" dirty="0"/>
              <a:t> et al. (NuclPhysA.515.349 1990) </a:t>
            </a:r>
          </a:p>
          <a:p>
            <a:r>
              <a:rPr lang="en-US" altLang="ko-KR" sz="1600" dirty="0"/>
              <a:t> - analytic function </a:t>
            </a:r>
            <a:r>
              <a:rPr lang="en-US" altLang="ko-KR" sz="1600" i="1" dirty="0"/>
              <a:t>F(p)</a:t>
            </a:r>
            <a:r>
              <a:rPr lang="en-US" altLang="ko-KR" sz="1600" dirty="0"/>
              <a:t> of a </a:t>
            </a:r>
            <a:r>
              <a:rPr lang="en-US" altLang="ko-KR" sz="1600" dirty="0" err="1"/>
              <a:t>polymonial</a:t>
            </a:r>
            <a:r>
              <a:rPr lang="en-US" altLang="ko-KR" sz="1600" dirty="0"/>
              <a:t> exponential function</a:t>
            </a:r>
          </a:p>
          <a:p>
            <a:r>
              <a:rPr lang="en-US" altLang="ko-KR" sz="1600" dirty="0"/>
              <a:t> - physical meaning is not clear</a:t>
            </a:r>
          </a:p>
          <a:p>
            <a:pPr>
              <a:lnSpc>
                <a:spcPct val="150000"/>
              </a:lnSpc>
            </a:pPr>
            <a:r>
              <a:rPr lang="en-US" altLang="ko-KR" sz="1600" dirty="0"/>
              <a:t>(3) </a:t>
            </a:r>
            <a:r>
              <a:rPr lang="en-US" altLang="ko-KR" sz="1600" dirty="0" err="1"/>
              <a:t>Ch.O</a:t>
            </a:r>
            <a:r>
              <a:rPr lang="en-US" altLang="ko-KR" sz="1600" dirty="0"/>
              <a:t>. </a:t>
            </a:r>
            <a:r>
              <a:rPr lang="en-US" altLang="ko-KR" sz="1600" dirty="0" err="1"/>
              <a:t>Bacri</a:t>
            </a:r>
            <a:r>
              <a:rPr lang="en-US" altLang="ko-KR" sz="1600" dirty="0"/>
              <a:t> et al. (NuclPhysA.555.477 1993)</a:t>
            </a:r>
          </a:p>
          <a:p>
            <a:r>
              <a:rPr lang="en-US" altLang="ko-KR" sz="1600" dirty="0"/>
              <a:t> - Gaussian function for high momentum side + Exponential tail function for low momentum side</a:t>
            </a:r>
          </a:p>
          <a:p>
            <a:r>
              <a:rPr lang="en-US" altLang="ko-KR" sz="1600" dirty="0"/>
              <a:t> - Useful for understanding the behavior for low mentum side</a:t>
            </a:r>
          </a:p>
          <a:p>
            <a:r>
              <a:rPr lang="en-US" altLang="ko-KR" sz="1600" dirty="0"/>
              <a:t> - But, different width is necessary to link between two functions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ECB518-414E-4F53-BE45-44D8E184B2FA}"/>
                  </a:ext>
                </a:extLst>
              </p:cNvPr>
              <p:cNvSpPr txBox="1"/>
              <p:nvPr/>
            </p:nvSpPr>
            <p:spPr>
              <a:xfrm>
                <a:off x="5753313" y="4125681"/>
                <a:ext cx="2489977" cy="808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𝐹</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𝑝</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𝑒𝑥𝑝</m:t>
                      </m:r>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5</m:t>
                          </m:r>
                        </m:sup>
                        <m:e>
                          <m:sSub>
                            <m:sSubPr>
                              <m:ctrlPr>
                                <a:rPr lang="en-US" altLang="ko-KR" i="1">
                                  <a:latin typeface="Cambria Math" panose="02040503050406030204" pitchFamily="18" charset="0"/>
                                </a:rPr>
                              </m:ctrlPr>
                            </m:sSubPr>
                            <m:e>
                              <m:r>
                                <a:rPr lang="en-US" altLang="ko-KR" i="1">
                                  <a:latin typeface="Cambria Math" panose="02040503050406030204" pitchFamily="18" charset="0"/>
                                </a:rPr>
                                <m:t>𝑎</m:t>
                              </m:r>
                            </m:e>
                            <m:sub>
                              <m:r>
                                <a:rPr lang="en-US" altLang="ko-KR" i="1">
                                  <a:latin typeface="Cambria Math" panose="02040503050406030204" pitchFamily="18" charset="0"/>
                                </a:rPr>
                                <m:t>𝑖</m:t>
                              </m:r>
                            </m:sub>
                          </m:sSub>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𝑝</m:t>
                                  </m:r>
                                  <m:r>
                                    <a:rPr lang="en-US" altLang="ko-KR" i="1">
                                      <a:latin typeface="Cambria Math" panose="02040503050406030204" pitchFamily="18" charset="0"/>
                                    </a:rPr>
                                    <m:t>/</m:t>
                                  </m:r>
                                  <m:r>
                                    <a:rPr lang="en-US" altLang="ko-KR" i="1">
                                      <a:latin typeface="Cambria Math" panose="02040503050406030204" pitchFamily="18" charset="0"/>
                                    </a:rPr>
                                    <m:t>𝐾</m:t>
                                  </m:r>
                                </m:e>
                              </m:d>
                            </m:e>
                            <m:sup>
                              <m:r>
                                <a:rPr lang="en-US" altLang="ko-KR" i="1">
                                  <a:latin typeface="Cambria Math" panose="02040503050406030204" pitchFamily="18" charset="0"/>
                                </a:rPr>
                                <m:t>𝑖</m:t>
                              </m:r>
                            </m:sup>
                          </m:sSup>
                        </m:e>
                      </m:nary>
                    </m:oMath>
                  </m:oMathPara>
                </a14:m>
                <a:endParaRPr lang="ko-KR" altLang="en-US" dirty="0"/>
              </a:p>
            </p:txBody>
          </p:sp>
        </mc:Choice>
        <mc:Fallback xmlns="">
          <p:sp>
            <p:nvSpPr>
              <p:cNvPr id="8" name="TextBox 7">
                <a:extLst>
                  <a:ext uri="{FF2B5EF4-FFF2-40B4-BE49-F238E27FC236}">
                    <a16:creationId xmlns:a16="http://schemas.microsoft.com/office/drawing/2014/main" id="{B2ECB518-414E-4F53-BE45-44D8E184B2FA}"/>
                  </a:ext>
                </a:extLst>
              </p:cNvPr>
              <p:cNvSpPr txBox="1">
                <a:spLocks noRot="1" noChangeAspect="1" noMove="1" noResize="1" noEditPoints="1" noAdjustHandles="1" noChangeArrowheads="1" noChangeShapeType="1" noTextEdit="1"/>
              </p:cNvSpPr>
              <p:nvPr/>
            </p:nvSpPr>
            <p:spPr>
              <a:xfrm>
                <a:off x="5753313" y="4125681"/>
                <a:ext cx="2489977" cy="808042"/>
              </a:xfrm>
              <a:prstGeom prst="rect">
                <a:avLst/>
              </a:prstGeom>
              <a:blipFill>
                <a:blip r:embed="rId3"/>
                <a:stretch>
                  <a:fillRect/>
                </a:stretch>
              </a:blipFill>
            </p:spPr>
            <p:txBody>
              <a:bodyPr/>
              <a:lstStyle/>
              <a:p>
                <a:r>
                  <a:rPr lang="ko-KR" altLang="en-US">
                    <a:noFill/>
                  </a:rPr>
                  <a:t> </a:t>
                </a:r>
              </a:p>
            </p:txBody>
          </p:sp>
        </mc:Fallback>
      </mc:AlternateContent>
      <p:pic>
        <p:nvPicPr>
          <p:cNvPr id="19" name="그림 18">
            <a:extLst>
              <a:ext uri="{FF2B5EF4-FFF2-40B4-BE49-F238E27FC236}">
                <a16:creationId xmlns:a16="http://schemas.microsoft.com/office/drawing/2014/main" id="{2C0A4A05-D442-477D-A6BE-C23CBCB986E4}"/>
              </a:ext>
            </a:extLst>
          </p:cNvPr>
          <p:cNvPicPr>
            <a:picLocks noChangeAspect="1"/>
          </p:cNvPicPr>
          <p:nvPr/>
        </p:nvPicPr>
        <p:blipFill>
          <a:blip r:embed="rId4"/>
          <a:stretch>
            <a:fillRect/>
          </a:stretch>
        </p:blipFill>
        <p:spPr>
          <a:xfrm>
            <a:off x="9302748" y="5038855"/>
            <a:ext cx="2666621" cy="1758515"/>
          </a:xfrm>
          <a:prstGeom prst="rect">
            <a:avLst/>
          </a:prstGeom>
          <a:effectLst>
            <a:outerShdw blurRad="50800" dist="38100" dir="2700000" algn="tl" rotWithShape="0">
              <a:prstClr val="black">
                <a:alpha val="40000"/>
              </a:prstClr>
            </a:outerShdw>
          </a:effectLst>
        </p:spPr>
      </p:pic>
      <p:pic>
        <p:nvPicPr>
          <p:cNvPr id="6" name="그림 5">
            <a:extLst>
              <a:ext uri="{FF2B5EF4-FFF2-40B4-BE49-F238E27FC236}">
                <a16:creationId xmlns:a16="http://schemas.microsoft.com/office/drawing/2014/main" id="{A6661FB7-14AE-4601-9088-B2576872AB9A}"/>
              </a:ext>
            </a:extLst>
          </p:cNvPr>
          <p:cNvPicPr>
            <a:picLocks noChangeAspect="1"/>
          </p:cNvPicPr>
          <p:nvPr/>
        </p:nvPicPr>
        <p:blipFill>
          <a:blip r:embed="rId5"/>
          <a:stretch>
            <a:fillRect/>
          </a:stretch>
        </p:blipFill>
        <p:spPr>
          <a:xfrm>
            <a:off x="9394312" y="1325131"/>
            <a:ext cx="2582834" cy="1840545"/>
          </a:xfrm>
          <a:prstGeom prst="rect">
            <a:avLst/>
          </a:prstGeom>
          <a:effectLst>
            <a:outerShdw blurRad="50800" dist="38100" dir="2700000" algn="tl" rotWithShape="0">
              <a:prstClr val="black">
                <a:alpha val="40000"/>
              </a:prstClr>
            </a:outerShdw>
          </a:effectLst>
        </p:spPr>
      </p:pic>
      <p:pic>
        <p:nvPicPr>
          <p:cNvPr id="16" name="그림 15">
            <a:extLst>
              <a:ext uri="{FF2B5EF4-FFF2-40B4-BE49-F238E27FC236}">
                <a16:creationId xmlns:a16="http://schemas.microsoft.com/office/drawing/2014/main" id="{F111B241-4EEC-4C18-8DA0-987A91243FB3}"/>
              </a:ext>
            </a:extLst>
          </p:cNvPr>
          <p:cNvPicPr>
            <a:picLocks noChangeAspect="1"/>
          </p:cNvPicPr>
          <p:nvPr/>
        </p:nvPicPr>
        <p:blipFill>
          <a:blip r:embed="rId6"/>
          <a:stretch>
            <a:fillRect/>
          </a:stretch>
        </p:blipFill>
        <p:spPr>
          <a:xfrm>
            <a:off x="9394312" y="3250939"/>
            <a:ext cx="2483495" cy="1749485"/>
          </a:xfrm>
          <a:prstGeom prst="rect">
            <a:avLst/>
          </a:prstGeom>
          <a:effectLst>
            <a:outerShdw blurRad="50800" dist="38100" dir="2700000" algn="tl" rotWithShape="0">
              <a:prstClr val="black">
                <a:alpha val="40000"/>
              </a:prstClr>
            </a:outerShdw>
          </a:effectLst>
        </p:spPr>
      </p:pic>
      <p:cxnSp>
        <p:nvCxnSpPr>
          <p:cNvPr id="29" name="직선 화살표 연결선 28">
            <a:extLst>
              <a:ext uri="{FF2B5EF4-FFF2-40B4-BE49-F238E27FC236}">
                <a16:creationId xmlns:a16="http://schemas.microsoft.com/office/drawing/2014/main" id="{CC374414-109F-4590-BED8-3FBD8F4E91F6}"/>
              </a:ext>
            </a:extLst>
          </p:cNvPr>
          <p:cNvCxnSpPr/>
          <p:nvPr/>
        </p:nvCxnSpPr>
        <p:spPr>
          <a:xfrm flipV="1">
            <a:off x="4069080" y="2245403"/>
            <a:ext cx="4907280" cy="1465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D22145E5-D50A-48F8-B9C2-B1B794D2FECF}"/>
              </a:ext>
            </a:extLst>
          </p:cNvPr>
          <p:cNvCxnSpPr>
            <a:cxnSpLocks/>
          </p:cNvCxnSpPr>
          <p:nvPr/>
        </p:nvCxnSpPr>
        <p:spPr>
          <a:xfrm flipV="1">
            <a:off x="4378678" y="3840480"/>
            <a:ext cx="4833902" cy="5135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94BAB697-82FE-4385-8C80-6ECC772F402D}"/>
              </a:ext>
            </a:extLst>
          </p:cNvPr>
          <p:cNvCxnSpPr>
            <a:cxnSpLocks/>
          </p:cNvCxnSpPr>
          <p:nvPr/>
        </p:nvCxnSpPr>
        <p:spPr>
          <a:xfrm>
            <a:off x="4499036" y="5164453"/>
            <a:ext cx="4742876" cy="1609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889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C8113DF1-4C7E-4BE2-8653-D4DC683814DB}"/>
              </a:ext>
            </a:extLst>
          </p:cNvPr>
          <p:cNvPicPr>
            <a:picLocks noChangeAspect="1"/>
          </p:cNvPicPr>
          <p:nvPr/>
        </p:nvPicPr>
        <p:blipFill>
          <a:blip r:embed="rId2"/>
          <a:stretch>
            <a:fillRect/>
          </a:stretch>
        </p:blipFill>
        <p:spPr>
          <a:xfrm>
            <a:off x="2143172" y="635200"/>
            <a:ext cx="7570273" cy="3197831"/>
          </a:xfrm>
          <a:prstGeom prst="rect">
            <a:avLst/>
          </a:prstGeom>
          <a:ln>
            <a:noFill/>
            <a:prstDash val="sysDash"/>
          </a:ln>
        </p:spPr>
      </p:pic>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16</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6453433"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Momentum Distribution</a:t>
            </a:r>
            <a:endParaRPr lang="ko-KR" altLang="en-US"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8E9842-FF87-47C3-BA9F-D913D3864719}"/>
                  </a:ext>
                </a:extLst>
              </p:cNvPr>
              <p:cNvSpPr txBox="1"/>
              <p:nvPr/>
            </p:nvSpPr>
            <p:spPr>
              <a:xfrm>
                <a:off x="224796" y="4143065"/>
                <a:ext cx="5970544"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𝑑</m:t>
                          </m:r>
                          <m:r>
                            <a:rPr lang="en-US" altLang="ko-KR" b="0" i="1" baseline="30000" smtClean="0">
                              <a:latin typeface="Cambria Math" panose="02040503050406030204" pitchFamily="18" charset="0"/>
                            </a:rPr>
                            <m:t>2</m:t>
                          </m:r>
                          <m:r>
                            <m:rPr>
                              <m:sty m:val="p"/>
                            </m:rPr>
                            <a:rPr lang="en-US" altLang="ko-KR" i="1">
                              <a:latin typeface="Cambria Math" panose="02040503050406030204" pitchFamily="18" charset="0"/>
                            </a:rPr>
                            <m:t>σ</m:t>
                          </m:r>
                        </m:num>
                        <m:den>
                          <m:r>
                            <a:rPr lang="en-US" altLang="ko-KR" b="0" i="1" smtClean="0">
                              <a:latin typeface="Cambria Math" panose="02040503050406030204" pitchFamily="18" charset="0"/>
                            </a:rPr>
                            <m:t>𝑑𝑃𝑑</m:t>
                          </m:r>
                          <m:r>
                            <m:rPr>
                              <m:sty m:val="p"/>
                            </m:rPr>
                            <a:rPr lang="en-US" altLang="ko-KR" i="1">
                              <a:latin typeface="Cambria Math" panose="02040503050406030204" pitchFamily="18" charset="0"/>
                            </a:rPr>
                            <m:t>Ω</m:t>
                          </m:r>
                        </m:den>
                      </m:f>
                      <m:d>
                        <m:dPr>
                          <m:ctrlPr>
                            <a:rPr lang="en-US" altLang="ko-KR" b="0" i="1" smtClean="0">
                              <a:latin typeface="Cambria Math" panose="02040503050406030204" pitchFamily="18" charset="0"/>
                            </a:rPr>
                          </m:ctrlPr>
                        </m:dPr>
                        <m:e>
                          <m:r>
                            <m:rPr>
                              <m:sty m:val="p"/>
                            </m:rPr>
                            <a:rPr lang="en-US" altLang="ko-KR" i="1">
                              <a:latin typeface="Cambria Math" panose="02040503050406030204" pitchFamily="18" charset="0"/>
                            </a:rPr>
                            <m:t>θ</m:t>
                          </m:r>
                          <m:r>
                            <a:rPr lang="en-US" altLang="ko-KR" b="0" i="1" smtClean="0">
                              <a:latin typeface="Cambria Math" panose="02040503050406030204" pitchFamily="18" charset="0"/>
                            </a:rPr>
                            <m:t>=0</m:t>
                          </m:r>
                          <m:r>
                            <m:rPr>
                              <m:sty m:val="p"/>
                            </m:rPr>
                            <a:rPr lang="en-US" altLang="ko-KR" b="0" i="0" baseline="30000" smtClean="0">
                              <a:latin typeface="Cambria Math" panose="02040503050406030204" pitchFamily="18" charset="0"/>
                            </a:rPr>
                            <m:t>o</m:t>
                          </m:r>
                        </m:e>
                      </m:d>
                      <m:r>
                        <a:rPr lang="en-US" altLang="ko-KR" i="1" smtClean="0">
                          <a:latin typeface="Cambria Math" panose="02040503050406030204" pitchFamily="18" charset="0"/>
                        </a:rPr>
                        <m:t>=</m:t>
                      </m:r>
                      <m:r>
                        <a:rPr lang="en-US" altLang="ko-KR" i="1">
                          <a:latin typeface="Cambria Math" panose="02040503050406030204" pitchFamily="18" charset="0"/>
                        </a:rPr>
                        <m:t>𝐴</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exp</m:t>
                          </m:r>
                        </m:fName>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d>
                                    <m:dPr>
                                      <m:ctrlPr>
                                        <a:rPr lang="en-US" altLang="ko-KR" i="1">
                                          <a:latin typeface="Cambria Math" panose="02040503050406030204" pitchFamily="18" charset="0"/>
                                        </a:rPr>
                                      </m:ctrlPr>
                                    </m:dPr>
                                    <m:e>
                                      <m:r>
                                        <a:rPr lang="en-US" altLang="ko-KR" i="1">
                                          <a:latin typeface="Cambria Math" panose="02040503050406030204" pitchFamily="18" charset="0"/>
                                        </a:rPr>
                                        <m:t>𝑃</m:t>
                                      </m:r>
                                      <m:r>
                                        <a:rPr lang="en-US" altLang="ko-KR" i="1">
                                          <a:latin typeface="Cambria Math" panose="02040503050406030204" pitchFamily="18" charset="0"/>
                                        </a:rPr>
                                        <m:t>−</m:t>
                                      </m:r>
                                      <m:r>
                                        <a:rPr lang="en-US" altLang="ko-KR" i="1">
                                          <a:latin typeface="Cambria Math" panose="02040503050406030204" pitchFamily="18" charset="0"/>
                                        </a:rPr>
                                        <m:t>𝑃</m:t>
                                      </m:r>
                                      <m:r>
                                        <a:rPr lang="en-US" altLang="ko-KR" i="1" baseline="-25000">
                                          <a:latin typeface="Cambria Math" panose="02040503050406030204" pitchFamily="18" charset="0"/>
                                        </a:rPr>
                                        <m:t>0</m:t>
                                      </m:r>
                                    </m:e>
                                  </m:d>
                                  <m:r>
                                    <a:rPr lang="en-US" altLang="ko-KR" i="1" baseline="30000">
                                      <a:latin typeface="Cambria Math" panose="02040503050406030204" pitchFamily="18" charset="0"/>
                                    </a:rPr>
                                    <m:t>2</m:t>
                                  </m:r>
                                </m:num>
                                <m:den>
                                  <m:r>
                                    <a:rPr lang="en-US" altLang="ko-KR" i="1">
                                      <a:latin typeface="Cambria Math" panose="02040503050406030204" pitchFamily="18" charset="0"/>
                                    </a:rPr>
                                    <m:t>2</m:t>
                                  </m:r>
                                  <m:r>
                                    <m:rPr>
                                      <m:sty m:val="p"/>
                                    </m:rPr>
                                    <a:rPr lang="en-US" altLang="ko-KR" i="1">
                                      <a:latin typeface="Cambria Math" panose="02040503050406030204" pitchFamily="18" charset="0"/>
                                    </a:rPr>
                                    <m:t>σ</m:t>
                                  </m:r>
                                  <m:r>
                                    <a:rPr lang="en-US" altLang="ko-KR" i="1" baseline="30000">
                                      <a:latin typeface="Cambria Math" panose="02040503050406030204" pitchFamily="18" charset="0"/>
                                    </a:rPr>
                                    <m:t>2</m:t>
                                  </m:r>
                                </m:den>
                              </m:f>
                            </m:e>
                          </m:d>
                        </m:e>
                      </m:func>
                      <m:r>
                        <a:rPr lang="en-US" altLang="ko-KR" i="1">
                          <a:latin typeface="Cambria Math" panose="02040503050406030204" pitchFamily="18" charset="0"/>
                        </a:rPr>
                        <m:t> </m:t>
                      </m:r>
                      <m:r>
                        <a:rPr lang="en-US" altLang="ko-KR" i="1">
                          <a:latin typeface="Cambria Math" panose="02040503050406030204" pitchFamily="18" charset="0"/>
                        </a:rPr>
                        <m:t>𝑓𝑜𝑟</m:t>
                      </m:r>
                      <m:r>
                        <a:rPr lang="en-US" altLang="ko-KR" i="1">
                          <a:latin typeface="Cambria Math" panose="02040503050406030204" pitchFamily="18" charset="0"/>
                        </a:rPr>
                        <m:t> </m:t>
                      </m:r>
                      <m:r>
                        <a:rPr lang="en-US" altLang="ko-KR" i="1">
                          <a:latin typeface="Cambria Math" panose="02040503050406030204" pitchFamily="18" charset="0"/>
                        </a:rPr>
                        <m:t>𝑃</m:t>
                      </m:r>
                      <m:r>
                        <a:rPr lang="ko-KR" altLang="en-US" i="1">
                          <a:latin typeface="Cambria Math" panose="02040503050406030204" pitchFamily="18" charset="0"/>
                        </a:rPr>
                        <m:t>≥</m:t>
                      </m:r>
                      <m:r>
                        <a:rPr lang="en-US" altLang="ko-KR" i="1">
                          <a:latin typeface="Cambria Math" panose="02040503050406030204" pitchFamily="18" charset="0"/>
                        </a:rPr>
                        <m:t>𝑃</m:t>
                      </m:r>
                      <m:r>
                        <a:rPr lang="en-US" altLang="ko-KR" i="1" baseline="-25000">
                          <a:latin typeface="Cambria Math" panose="02040503050406030204" pitchFamily="18" charset="0"/>
                        </a:rPr>
                        <m:t>0</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 </m:t>
                      </m:r>
                      <m:d>
                        <m:dPr>
                          <m:begChr m:val="["/>
                          <m:endChr m:val="]"/>
                          <m:ctrlPr>
                            <a:rPr lang="en-US" altLang="ko-KR" i="1" baseline="-25000">
                              <a:latin typeface="Cambria Math" panose="02040503050406030204" pitchFamily="18" charset="0"/>
                            </a:rPr>
                          </m:ctrlPr>
                        </m:dPr>
                        <m:e>
                          <m:f>
                            <m:fPr>
                              <m:ctrlPr>
                                <a:rPr lang="en-US" altLang="ko-KR" i="1" baseline="-25000">
                                  <a:latin typeface="Cambria Math" panose="02040503050406030204" pitchFamily="18" charset="0"/>
                                </a:rPr>
                              </m:ctrlPr>
                            </m:fPr>
                            <m:num>
                              <m:r>
                                <a:rPr lang="en-US" altLang="ko-KR" i="1">
                                  <a:latin typeface="Cambria Math" panose="02040503050406030204" pitchFamily="18" charset="0"/>
                                </a:rPr>
                                <m:t>𝑚𝑏</m:t>
                              </m:r>
                            </m:num>
                            <m:den>
                              <m:r>
                                <a:rPr lang="en-US" altLang="ko-KR" i="1">
                                  <a:latin typeface="Cambria Math" panose="02040503050406030204" pitchFamily="18" charset="0"/>
                                </a:rPr>
                                <m:t>𝑠𝑟</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𝑀𝑒𝑉</m:t>
                              </m:r>
                            </m:den>
                          </m:f>
                        </m:e>
                      </m:d>
                    </m:oMath>
                  </m:oMathPara>
                </a14:m>
                <a:endParaRPr lang="en-US" altLang="ko-KR" dirty="0"/>
              </a:p>
            </p:txBody>
          </p:sp>
        </mc:Choice>
        <mc:Fallback xmlns="">
          <p:sp>
            <p:nvSpPr>
              <p:cNvPr id="9" name="TextBox 8">
                <a:extLst>
                  <a:ext uri="{FF2B5EF4-FFF2-40B4-BE49-F238E27FC236}">
                    <a16:creationId xmlns:a16="http://schemas.microsoft.com/office/drawing/2014/main" id="{C88E9842-FF87-47C3-BA9F-D913D3864719}"/>
                  </a:ext>
                </a:extLst>
              </p:cNvPr>
              <p:cNvSpPr txBox="1">
                <a:spLocks noRot="1" noChangeAspect="1" noMove="1" noResize="1" noEditPoints="1" noAdjustHandles="1" noChangeArrowheads="1" noChangeShapeType="1" noTextEdit="1"/>
              </p:cNvSpPr>
              <p:nvPr/>
            </p:nvSpPr>
            <p:spPr>
              <a:xfrm>
                <a:off x="224796" y="4143065"/>
                <a:ext cx="5970544" cy="616387"/>
              </a:xfrm>
              <a:prstGeom prst="rect">
                <a:avLst/>
              </a:prstGeom>
              <a:blipFill>
                <a:blip r:embed="rId3"/>
                <a:stretch>
                  <a:fillRect b="-3960"/>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FBB2C447-F4A5-4714-A4AC-097F834C8913}"/>
              </a:ext>
            </a:extLst>
          </p:cNvPr>
          <p:cNvSpPr txBox="1"/>
          <p:nvPr/>
        </p:nvSpPr>
        <p:spPr>
          <a:xfrm>
            <a:off x="86375" y="5759709"/>
            <a:ext cx="7361714" cy="923330"/>
          </a:xfrm>
          <a:prstGeom prst="rect">
            <a:avLst/>
          </a:prstGeom>
          <a:noFill/>
        </p:spPr>
        <p:txBody>
          <a:bodyPr wrap="square">
            <a:spAutoFit/>
          </a:bodyPr>
          <a:lstStyle/>
          <a:p>
            <a:r>
              <a:rPr lang="en-US" altLang="ko-KR" dirty="0">
                <a:latin typeface="Segoe UI Semilight" panose="020B0402040204020203" pitchFamily="34" charset="0"/>
                <a:cs typeface="Segoe UI Semilight" panose="020B0402040204020203" pitchFamily="34" charset="0"/>
              </a:rPr>
              <a:t>P</a:t>
            </a:r>
            <a:r>
              <a:rPr lang="en-US" altLang="ko-KR" baseline="-25000" dirty="0">
                <a:latin typeface="Segoe UI Semilight" panose="020B0402040204020203" pitchFamily="34" charset="0"/>
                <a:cs typeface="Segoe UI Semilight" panose="020B0402040204020203" pitchFamily="34" charset="0"/>
              </a:rPr>
              <a:t>0</a:t>
            </a:r>
            <a:r>
              <a:rPr lang="en-US" altLang="ko-KR" dirty="0">
                <a:latin typeface="Segoe UI Semilight" panose="020B0402040204020203" pitchFamily="34" charset="0"/>
                <a:cs typeface="Segoe UI Semilight" panose="020B0402040204020203" pitchFamily="34" charset="0"/>
              </a:rPr>
              <a:t>: the</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most</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probable momentum peak value</a:t>
            </a:r>
          </a:p>
          <a:p>
            <a:r>
              <a:rPr lang="en-US" altLang="ko-KR" dirty="0" err="1">
                <a:latin typeface="Segoe UI Semilight" panose="020B0402040204020203" pitchFamily="34" charset="0"/>
                <a:cs typeface="Segoe UI Semilight" panose="020B0402040204020203" pitchFamily="34" charset="0"/>
              </a:rPr>
              <a:t>σ</a:t>
            </a:r>
            <a:r>
              <a:rPr lang="en-US" altLang="ko-KR" baseline="-25000" dirty="0" err="1">
                <a:latin typeface="Segoe UI Semilight" panose="020B0402040204020203" pitchFamily="34" charset="0"/>
                <a:cs typeface="Segoe UI Semilight" panose="020B0402040204020203" pitchFamily="34" charset="0"/>
              </a:rPr>
              <a:t>L</a:t>
            </a:r>
            <a:r>
              <a:rPr lang="en-US" altLang="ko-KR" dirty="0">
                <a:latin typeface="Segoe UI Semilight" panose="020B0402040204020203" pitchFamily="34" charset="0"/>
                <a:cs typeface="Segoe UI Semilight" panose="020B0402040204020203" pitchFamily="34" charset="0"/>
              </a:rPr>
              <a:t>, </a:t>
            </a:r>
            <a:r>
              <a:rPr lang="en-US" altLang="ko-KR" dirty="0" err="1">
                <a:latin typeface="Segoe UI Semilight" panose="020B0402040204020203" pitchFamily="34" charset="0"/>
                <a:cs typeface="Segoe UI Semilight" panose="020B0402040204020203" pitchFamily="34" charset="0"/>
              </a:rPr>
              <a:t>σ</a:t>
            </a:r>
            <a:r>
              <a:rPr lang="en-US" altLang="ko-KR" baseline="-25000" dirty="0" err="1">
                <a:latin typeface="Segoe UI Semilight" panose="020B0402040204020203" pitchFamily="34" charset="0"/>
                <a:cs typeface="Segoe UI Semilight" panose="020B0402040204020203" pitchFamily="34" charset="0"/>
              </a:rPr>
              <a:t>H</a:t>
            </a:r>
            <a:r>
              <a:rPr lang="en-US" altLang="ko-KR" dirty="0">
                <a:latin typeface="Segoe UI Semilight" panose="020B0402040204020203" pitchFamily="34" charset="0"/>
                <a:cs typeface="Segoe UI Semilight" panose="020B0402040204020203" pitchFamily="34" charset="0"/>
              </a:rPr>
              <a:t>: the</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momentum</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width</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in</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the</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low-</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and</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high-energy sides </a:t>
            </a:r>
          </a:p>
          <a:p>
            <a:r>
              <a:rPr lang="en-US" altLang="ko-KR" dirty="0">
                <a:latin typeface="Segoe UI Semilight" panose="020B0402040204020203" pitchFamily="34" charset="0"/>
                <a:cs typeface="Segoe UI Semilight" panose="020B0402040204020203" pitchFamily="34" charset="0"/>
              </a:rPr>
              <a:t>- </a:t>
            </a:r>
            <a:r>
              <a:rPr lang="en-US" altLang="ko-KR" dirty="0">
                <a:solidFill>
                  <a:srgbClr val="C00000"/>
                </a:solidFill>
                <a:latin typeface="Segoe UI Semilight" panose="020B0402040204020203" pitchFamily="34" charset="0"/>
                <a:cs typeface="Segoe UI Semilight" panose="020B0402040204020203" pitchFamily="34" charset="0"/>
              </a:rPr>
              <a:t>Maximum likelihood method</a:t>
            </a:r>
            <a:r>
              <a:rPr lang="en-US" altLang="ko-KR" dirty="0">
                <a:latin typeface="Segoe UI Semilight" panose="020B0402040204020203" pitchFamily="34" charset="0"/>
                <a:cs typeface="Segoe UI Semilight" panose="020B0402040204020203" pitchFamily="34" charset="0"/>
              </a:rPr>
              <a:t> fitting to treat small statistics at the tails</a:t>
            </a:r>
            <a:endParaRPr lang="ko-KR" altLang="en-US" dirty="0">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A5EA1F31-AFB2-4DF1-8D27-AD6C783CF3CC}"/>
              </a:ext>
            </a:extLst>
          </p:cNvPr>
          <p:cNvSpPr txBox="1"/>
          <p:nvPr/>
        </p:nvSpPr>
        <p:spPr>
          <a:xfrm>
            <a:off x="9088704" y="6261585"/>
            <a:ext cx="2915920" cy="369332"/>
          </a:xfrm>
          <a:prstGeom prst="rect">
            <a:avLst/>
          </a:prstGeom>
          <a:noFill/>
          <a:ln>
            <a:solidFill>
              <a:srgbClr val="C00000"/>
            </a:solidFill>
          </a:ln>
        </p:spPr>
        <p:txBody>
          <a:bodyPr wrap="square">
            <a:spAutoFit/>
          </a:bodyPr>
          <a:lstStyle/>
          <a:p>
            <a:r>
              <a:rPr lang="en-US" altLang="ko-KR" dirty="0">
                <a:solidFill>
                  <a:srgbClr val="C00000"/>
                </a:solidFill>
                <a:latin typeface="Times New Roman" panose="02020603050405020304" pitchFamily="18" charset="0"/>
                <a:cs typeface="Times New Roman" panose="02020603050405020304" pitchFamily="18" charset="0"/>
              </a:rPr>
              <a:t>Maximum likelihood method</a:t>
            </a:r>
            <a:r>
              <a:rPr lang="en-US" altLang="ko-KR" dirty="0">
                <a:latin typeface="Times New Roman" panose="02020603050405020304" pitchFamily="18" charset="0"/>
                <a:cs typeface="Times New Roman" panose="02020603050405020304" pitchFamily="18" charset="0"/>
              </a:rPr>
              <a:t> </a:t>
            </a:r>
            <a:endParaRPr lang="ko-KR" alt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8AF4556-4E49-405E-9AB4-F386F3B204EB}"/>
                  </a:ext>
                </a:extLst>
              </p:cNvPr>
              <p:cNvSpPr txBox="1"/>
              <p:nvPr/>
            </p:nvSpPr>
            <p:spPr>
              <a:xfrm>
                <a:off x="6581081" y="3809725"/>
                <a:ext cx="5151667" cy="13299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𝑑</m:t>
                          </m:r>
                          <m:r>
                            <a:rPr lang="en-US" altLang="ko-KR" b="0" i="1" baseline="30000" smtClean="0">
                              <a:latin typeface="Cambria Math" panose="02040503050406030204" pitchFamily="18" charset="0"/>
                            </a:rPr>
                            <m:t>2</m:t>
                          </m:r>
                          <m:r>
                            <m:rPr>
                              <m:sty m:val="p"/>
                            </m:rPr>
                            <a:rPr lang="en-US" altLang="ko-KR" i="1">
                              <a:latin typeface="Cambria Math" panose="02040503050406030204" pitchFamily="18" charset="0"/>
                            </a:rPr>
                            <m:t>σ</m:t>
                          </m:r>
                        </m:num>
                        <m:den>
                          <m:r>
                            <a:rPr lang="en-US" altLang="ko-KR" b="0" i="1" smtClean="0">
                              <a:latin typeface="Cambria Math" panose="02040503050406030204" pitchFamily="18" charset="0"/>
                            </a:rPr>
                            <m:t>𝑑𝑃𝑑</m:t>
                          </m:r>
                          <m:r>
                            <m:rPr>
                              <m:sty m:val="p"/>
                            </m:rPr>
                            <a:rPr lang="en-US" altLang="ko-KR" i="1">
                              <a:latin typeface="Cambria Math" panose="02040503050406030204" pitchFamily="18" charset="0"/>
                            </a:rPr>
                            <m:t>Ω</m:t>
                          </m:r>
                        </m:den>
                      </m:f>
                      <m:d>
                        <m:dPr>
                          <m:ctrlPr>
                            <a:rPr lang="en-US" altLang="ko-KR" b="0" i="1" smtClean="0">
                              <a:latin typeface="Cambria Math" panose="02040503050406030204" pitchFamily="18" charset="0"/>
                            </a:rPr>
                          </m:ctrlPr>
                        </m:dPr>
                        <m:e>
                          <m:r>
                            <m:rPr>
                              <m:sty m:val="p"/>
                            </m:rPr>
                            <a:rPr lang="en-US" altLang="ko-KR" i="1">
                              <a:latin typeface="Cambria Math" panose="02040503050406030204" pitchFamily="18" charset="0"/>
                            </a:rPr>
                            <m:t>θ</m:t>
                          </m:r>
                          <m:r>
                            <a:rPr lang="en-US" altLang="ko-KR" b="0" i="1" smtClean="0">
                              <a:latin typeface="Cambria Math" panose="02040503050406030204" pitchFamily="18" charset="0"/>
                            </a:rPr>
                            <m:t>=0</m:t>
                          </m:r>
                          <m:r>
                            <m:rPr>
                              <m:sty m:val="p"/>
                            </m:rPr>
                            <a:rPr lang="en-US" altLang="ko-KR" b="0" i="0" baseline="30000" smtClean="0">
                              <a:latin typeface="Cambria Math" panose="02040503050406030204" pitchFamily="18" charset="0"/>
                            </a:rPr>
                            <m:t>o</m:t>
                          </m:r>
                        </m:e>
                      </m:d>
                      <m:r>
                        <a:rPr lang="en-US" altLang="ko-KR" i="1" smtClean="0">
                          <a:latin typeface="Cambria Math" panose="02040503050406030204" pitchFamily="18" charset="0"/>
                        </a:rPr>
                        <m:t>=</m:t>
                      </m:r>
                      <m:d>
                        <m:dPr>
                          <m:begChr m:val="{"/>
                          <m:endChr m:val=""/>
                          <m:ctrlPr>
                            <a:rPr lang="en-US" altLang="ko-KR" i="1" smtClean="0">
                              <a:latin typeface="Cambria Math" panose="02040503050406030204" pitchFamily="18" charset="0"/>
                            </a:rPr>
                          </m:ctrlPr>
                        </m:dPr>
                        <m:e>
                          <m:eqArr>
                            <m:eqArrPr>
                              <m:ctrlPr>
                                <a:rPr lang="en-US" altLang="ko-KR" i="1" smtClean="0">
                                  <a:latin typeface="Cambria Math" panose="02040503050406030204" pitchFamily="18" charset="0"/>
                                </a:rPr>
                              </m:ctrlPr>
                            </m:eqArrPr>
                            <m:e>
                              <m:r>
                                <a:rPr lang="en-US" altLang="ko-KR" b="0" i="1" smtClean="0">
                                  <a:latin typeface="Cambria Math" panose="02040503050406030204" pitchFamily="18" charset="0"/>
                                </a:rPr>
                                <m:t>𝐴</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exp</m:t>
                                  </m:r>
                                </m:fName>
                                <m:e>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baseline="-25000" smtClean="0">
                                                  <a:latin typeface="Cambria Math" panose="02040503050406030204" pitchFamily="18" charset="0"/>
                                                </a:rPr>
                                                <m:t>0</m:t>
                                              </m:r>
                                            </m:e>
                                          </m:d>
                                          <m:r>
                                            <a:rPr lang="en-US" altLang="ko-KR" b="0" i="1" baseline="30000" smtClean="0">
                                              <a:latin typeface="Cambria Math" panose="02040503050406030204" pitchFamily="18" charset="0"/>
                                            </a:rPr>
                                            <m:t>2</m:t>
                                          </m:r>
                                        </m:num>
                                        <m:den>
                                          <m:r>
                                            <a:rPr lang="en-US" altLang="ko-KR" b="0" i="1" smtClean="0">
                                              <a:latin typeface="Cambria Math" panose="02040503050406030204" pitchFamily="18" charset="0"/>
                                            </a:rPr>
                                            <m:t>2</m:t>
                                          </m:r>
                                          <m:r>
                                            <m:rPr>
                                              <m:sty m:val="p"/>
                                            </m:rPr>
                                            <a:rPr lang="en-US" altLang="ko-KR" i="1">
                                              <a:latin typeface="Cambria Math" panose="02040503050406030204" pitchFamily="18" charset="0"/>
                                            </a:rPr>
                                            <m:t>σ</m:t>
                                          </m:r>
                                          <m:r>
                                            <a:rPr lang="en-US" altLang="ko-KR" b="0" i="1" baseline="-25000" smtClean="0">
                                              <a:latin typeface="Cambria Math" panose="02040503050406030204" pitchFamily="18" charset="0"/>
                                            </a:rPr>
                                            <m:t>𝐿</m:t>
                                          </m:r>
                                          <m:r>
                                            <a:rPr lang="en-US" altLang="ko-KR" b="0" i="1" baseline="30000" smtClean="0">
                                              <a:latin typeface="Cambria Math" panose="02040503050406030204" pitchFamily="18" charset="0"/>
                                            </a:rPr>
                                            <m:t>2</m:t>
                                          </m:r>
                                        </m:den>
                                      </m:f>
                                    </m:e>
                                  </m:d>
                                </m:e>
                              </m:func>
                              <m:r>
                                <a:rPr lang="en-US" altLang="ko-KR" b="0" i="1" smtClean="0">
                                  <a:latin typeface="Cambria Math" panose="02040503050406030204" pitchFamily="18" charset="0"/>
                                </a:rPr>
                                <m:t> </m:t>
                              </m:r>
                              <m:r>
                                <a:rPr lang="en-US" altLang="ko-KR" b="0" i="1" smtClean="0">
                                  <a:latin typeface="Cambria Math" panose="02040503050406030204" pitchFamily="18" charset="0"/>
                                </a:rPr>
                                <m:t>𝑓𝑜𝑟</m:t>
                              </m:r>
                              <m:r>
                                <a:rPr lang="en-US" altLang="ko-KR" b="0" i="1" smtClean="0">
                                  <a:latin typeface="Cambria Math" panose="02040503050406030204" pitchFamily="18" charset="0"/>
                                </a:rPr>
                                <m:t> </m:t>
                              </m:r>
                              <m:r>
                                <a:rPr lang="en-US" altLang="ko-KR" b="0" i="1" smtClean="0">
                                  <a:latin typeface="Cambria Math" panose="02040503050406030204" pitchFamily="18" charset="0"/>
                                </a:rPr>
                                <m:t>𝑃</m:t>
                              </m:r>
                              <m:r>
                                <a:rPr lang="ko-KR" altLang="en-US" i="1">
                                  <a:latin typeface="Cambria Math" panose="02040503050406030204" pitchFamily="18" charset="0"/>
                                </a:rPr>
                                <m:t>≤</m:t>
                              </m:r>
                              <m:r>
                                <a:rPr lang="en-US" altLang="ko-KR" b="0" i="1" smtClean="0">
                                  <a:latin typeface="Cambria Math" panose="02040503050406030204" pitchFamily="18" charset="0"/>
                                </a:rPr>
                                <m:t>𝑃</m:t>
                              </m:r>
                              <m:r>
                                <a:rPr lang="en-US" altLang="ko-KR" b="0" i="1" baseline="-25000" smtClean="0">
                                  <a:latin typeface="Cambria Math" panose="02040503050406030204" pitchFamily="18" charset="0"/>
                                </a:rPr>
                                <m:t>0</m:t>
                              </m:r>
                              <m:r>
                                <a:rPr lang="en-US" altLang="ko-KR" b="0" i="1" smtClean="0">
                                  <a:latin typeface="Cambria Math" panose="02040503050406030204" pitchFamily="18" charset="0"/>
                                </a:rPr>
                                <m:t>,</m:t>
                              </m:r>
                            </m:e>
                            <m:e>
                              <m:r>
                                <a:rPr lang="en-US" altLang="ko-KR" i="1">
                                  <a:latin typeface="Cambria Math" panose="02040503050406030204" pitchFamily="18" charset="0"/>
                                </a:rPr>
                                <m:t>𝐴</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exp</m:t>
                                  </m:r>
                                </m:fName>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d>
                                            <m:dPr>
                                              <m:ctrlPr>
                                                <a:rPr lang="en-US" altLang="ko-KR" i="1">
                                                  <a:latin typeface="Cambria Math" panose="02040503050406030204" pitchFamily="18" charset="0"/>
                                                </a:rPr>
                                              </m:ctrlPr>
                                            </m:dPr>
                                            <m:e>
                                              <m:r>
                                                <a:rPr lang="en-US" altLang="ko-KR" i="1">
                                                  <a:latin typeface="Cambria Math" panose="02040503050406030204" pitchFamily="18" charset="0"/>
                                                </a:rPr>
                                                <m:t>𝑃</m:t>
                                              </m:r>
                                              <m:r>
                                                <a:rPr lang="en-US" altLang="ko-KR" i="1">
                                                  <a:latin typeface="Cambria Math" panose="02040503050406030204" pitchFamily="18" charset="0"/>
                                                </a:rPr>
                                                <m:t>−</m:t>
                                              </m:r>
                                              <m:r>
                                                <a:rPr lang="en-US" altLang="ko-KR" i="1">
                                                  <a:latin typeface="Cambria Math" panose="02040503050406030204" pitchFamily="18" charset="0"/>
                                                </a:rPr>
                                                <m:t>𝑃</m:t>
                                              </m:r>
                                              <m:r>
                                                <a:rPr lang="en-US" altLang="ko-KR" i="1" baseline="-25000">
                                                  <a:latin typeface="Cambria Math" panose="02040503050406030204" pitchFamily="18" charset="0"/>
                                                </a:rPr>
                                                <m:t>0</m:t>
                                              </m:r>
                                            </m:e>
                                          </m:d>
                                          <m:r>
                                            <a:rPr lang="en-US" altLang="ko-KR" i="1" baseline="30000">
                                              <a:latin typeface="Cambria Math" panose="02040503050406030204" pitchFamily="18" charset="0"/>
                                            </a:rPr>
                                            <m:t>2</m:t>
                                          </m:r>
                                        </m:num>
                                        <m:den>
                                          <m:r>
                                            <a:rPr lang="en-US" altLang="ko-KR" i="1">
                                              <a:latin typeface="Cambria Math" panose="02040503050406030204" pitchFamily="18" charset="0"/>
                                            </a:rPr>
                                            <m:t>2</m:t>
                                          </m:r>
                                          <m:r>
                                            <m:rPr>
                                              <m:sty m:val="p"/>
                                            </m:rPr>
                                            <a:rPr lang="en-US" altLang="ko-KR" i="1">
                                              <a:latin typeface="Cambria Math" panose="02040503050406030204" pitchFamily="18" charset="0"/>
                                            </a:rPr>
                                            <m:t>σ</m:t>
                                          </m:r>
                                          <m:r>
                                            <a:rPr lang="en-US" altLang="ko-KR" b="0" i="1" baseline="-25000" smtClean="0">
                                              <a:latin typeface="Cambria Math" panose="02040503050406030204" pitchFamily="18" charset="0"/>
                                            </a:rPr>
                                            <m:t>𝐻</m:t>
                                          </m:r>
                                          <m:r>
                                            <a:rPr lang="en-US" altLang="ko-KR" i="1" baseline="30000">
                                              <a:latin typeface="Cambria Math" panose="02040503050406030204" pitchFamily="18" charset="0"/>
                                            </a:rPr>
                                            <m:t>2</m:t>
                                          </m:r>
                                        </m:den>
                                      </m:f>
                                    </m:e>
                                  </m:d>
                                </m:e>
                              </m:func>
                              <m:r>
                                <a:rPr lang="en-US" altLang="ko-KR" i="1">
                                  <a:latin typeface="Cambria Math" panose="02040503050406030204" pitchFamily="18" charset="0"/>
                                </a:rPr>
                                <m:t> </m:t>
                              </m:r>
                              <m:r>
                                <a:rPr lang="en-US" altLang="ko-KR" i="1">
                                  <a:latin typeface="Cambria Math" panose="02040503050406030204" pitchFamily="18" charset="0"/>
                                </a:rPr>
                                <m:t>𝑓𝑜𝑟</m:t>
                              </m:r>
                              <m:r>
                                <a:rPr lang="en-US" altLang="ko-KR" i="1">
                                  <a:latin typeface="Cambria Math" panose="02040503050406030204" pitchFamily="18" charset="0"/>
                                </a:rPr>
                                <m:t> </m:t>
                              </m:r>
                              <m:r>
                                <a:rPr lang="en-US" altLang="ko-KR" i="1">
                                  <a:latin typeface="Cambria Math" panose="02040503050406030204" pitchFamily="18" charset="0"/>
                                </a:rPr>
                                <m:t>𝑃</m:t>
                              </m:r>
                              <m:r>
                                <a:rPr lang="ko-KR" altLang="en-US" i="1" smtClean="0">
                                  <a:latin typeface="Cambria Math" panose="02040503050406030204" pitchFamily="18" charset="0"/>
                                </a:rPr>
                                <m:t>≥</m:t>
                              </m:r>
                              <m:r>
                                <a:rPr lang="en-US" altLang="ko-KR" i="1">
                                  <a:latin typeface="Cambria Math" panose="02040503050406030204" pitchFamily="18" charset="0"/>
                                </a:rPr>
                                <m:t>𝑃</m:t>
                              </m:r>
                              <m:r>
                                <a:rPr lang="en-US" altLang="ko-KR" i="1" baseline="-25000">
                                  <a:latin typeface="Cambria Math" panose="02040503050406030204" pitchFamily="18" charset="0"/>
                                </a:rPr>
                                <m:t>0</m:t>
                              </m:r>
                              <m:r>
                                <a:rPr lang="en-US" altLang="ko-KR" i="1">
                                  <a:latin typeface="Cambria Math" panose="02040503050406030204" pitchFamily="18" charset="0"/>
                                </a:rPr>
                                <m:t>,</m:t>
                              </m:r>
                            </m:e>
                          </m:eqArr>
                        </m:e>
                      </m:d>
                    </m:oMath>
                  </m:oMathPara>
                </a14:m>
                <a:endParaRPr lang="ko-KR" altLang="en-US" dirty="0"/>
              </a:p>
            </p:txBody>
          </p:sp>
        </mc:Choice>
        <mc:Fallback xmlns="">
          <p:sp>
            <p:nvSpPr>
              <p:cNvPr id="13" name="TextBox 12">
                <a:extLst>
                  <a:ext uri="{FF2B5EF4-FFF2-40B4-BE49-F238E27FC236}">
                    <a16:creationId xmlns:a16="http://schemas.microsoft.com/office/drawing/2014/main" id="{B8AF4556-4E49-405E-9AB4-F386F3B204EB}"/>
                  </a:ext>
                </a:extLst>
              </p:cNvPr>
              <p:cNvSpPr txBox="1">
                <a:spLocks noRot="1" noChangeAspect="1" noMove="1" noResize="1" noEditPoints="1" noAdjustHandles="1" noChangeArrowheads="1" noChangeShapeType="1" noTextEdit="1"/>
              </p:cNvSpPr>
              <p:nvPr/>
            </p:nvSpPr>
            <p:spPr>
              <a:xfrm>
                <a:off x="6581081" y="3809725"/>
                <a:ext cx="5151667" cy="1329916"/>
              </a:xfrm>
              <a:prstGeom prst="rect">
                <a:avLst/>
              </a:prstGeom>
              <a:blipFill>
                <a:blip r:embed="rId4"/>
                <a:stretch>
                  <a:fillRect/>
                </a:stretch>
              </a:blipFill>
            </p:spPr>
            <p:txBody>
              <a:bodyPr/>
              <a:lstStyle/>
              <a:p>
                <a:r>
                  <a:rPr lang="ko-KR" altLang="en-US">
                    <a:noFill/>
                  </a:rPr>
                  <a:t> </a:t>
                </a:r>
              </a:p>
            </p:txBody>
          </p:sp>
        </mc:Fallback>
      </mc:AlternateContent>
      <p:sp>
        <p:nvSpPr>
          <p:cNvPr id="15" name="TextBox 14">
            <a:extLst>
              <a:ext uri="{FF2B5EF4-FFF2-40B4-BE49-F238E27FC236}">
                <a16:creationId xmlns:a16="http://schemas.microsoft.com/office/drawing/2014/main" id="{9577001C-41C8-4112-BC75-B30CEB4478FA}"/>
              </a:ext>
            </a:extLst>
          </p:cNvPr>
          <p:cNvSpPr txBox="1"/>
          <p:nvPr/>
        </p:nvSpPr>
        <p:spPr>
          <a:xfrm>
            <a:off x="1783032" y="5139641"/>
            <a:ext cx="2854071" cy="369332"/>
          </a:xfrm>
          <a:prstGeom prst="rect">
            <a:avLst/>
          </a:prstGeom>
          <a:noFill/>
        </p:spPr>
        <p:txBody>
          <a:bodyPr wrap="square">
            <a:spAutoFit/>
          </a:bodyPr>
          <a:lstStyle/>
          <a:p>
            <a:pPr algn="ctr"/>
            <a:r>
              <a:rPr lang="en-US" altLang="ko-KR" dirty="0">
                <a:latin typeface="Times New Roman" panose="02020603050405020304" pitchFamily="18" charset="0"/>
                <a:cs typeface="Times New Roman" panose="02020603050405020304" pitchFamily="18" charset="0"/>
              </a:rPr>
              <a:t>[ Type I: Gaussian Function ]</a:t>
            </a:r>
          </a:p>
        </p:txBody>
      </p:sp>
      <p:sp>
        <p:nvSpPr>
          <p:cNvPr id="18" name="TextBox 17">
            <a:extLst>
              <a:ext uri="{FF2B5EF4-FFF2-40B4-BE49-F238E27FC236}">
                <a16:creationId xmlns:a16="http://schemas.microsoft.com/office/drawing/2014/main" id="{F521FF81-7B4C-45BD-978C-DDF8763ADAA0}"/>
              </a:ext>
            </a:extLst>
          </p:cNvPr>
          <p:cNvSpPr txBox="1"/>
          <p:nvPr/>
        </p:nvSpPr>
        <p:spPr>
          <a:xfrm>
            <a:off x="6826407" y="5139641"/>
            <a:ext cx="4661014" cy="369332"/>
          </a:xfrm>
          <a:prstGeom prst="rect">
            <a:avLst/>
          </a:prstGeom>
          <a:noFill/>
        </p:spPr>
        <p:txBody>
          <a:bodyPr wrap="square">
            <a:spAutoFit/>
          </a:bodyPr>
          <a:lstStyle/>
          <a:p>
            <a:pPr algn="ctr"/>
            <a:r>
              <a:rPr lang="en-US" altLang="ko-KR" dirty="0">
                <a:latin typeface="Times New Roman" panose="02020603050405020304" pitchFamily="18" charset="0"/>
                <a:cs typeface="Times New Roman" panose="02020603050405020304" pitchFamily="18" charset="0"/>
              </a:rPr>
              <a:t>[ Type II: Asymmetric Gaussian-like Function ]</a:t>
            </a:r>
          </a:p>
        </p:txBody>
      </p:sp>
      <p:cxnSp>
        <p:nvCxnSpPr>
          <p:cNvPr id="20" name="직선 연결선 19">
            <a:extLst>
              <a:ext uri="{FF2B5EF4-FFF2-40B4-BE49-F238E27FC236}">
                <a16:creationId xmlns:a16="http://schemas.microsoft.com/office/drawing/2014/main" id="{1EE94CA7-B04E-42E8-A2F0-BE3B3B1027F4}"/>
              </a:ext>
            </a:extLst>
          </p:cNvPr>
          <p:cNvCxnSpPr/>
          <p:nvPr/>
        </p:nvCxnSpPr>
        <p:spPr>
          <a:xfrm>
            <a:off x="4296156" y="836274"/>
            <a:ext cx="0" cy="1099608"/>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32DCB0C7-CADB-44F1-AB05-7755104A4F22}"/>
              </a:ext>
            </a:extLst>
          </p:cNvPr>
          <p:cNvCxnSpPr/>
          <p:nvPr/>
        </p:nvCxnSpPr>
        <p:spPr>
          <a:xfrm>
            <a:off x="8141970" y="836274"/>
            <a:ext cx="0" cy="1099608"/>
          </a:xfrm>
          <a:prstGeom prst="line">
            <a:avLst/>
          </a:prstGeom>
          <a:ln>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CBD862-1FD8-4E1D-8C63-67B862264B7D}"/>
              </a:ext>
            </a:extLst>
          </p:cNvPr>
          <p:cNvSpPr txBox="1"/>
          <p:nvPr/>
        </p:nvSpPr>
        <p:spPr>
          <a:xfrm>
            <a:off x="8111490" y="571875"/>
            <a:ext cx="396262" cy="338554"/>
          </a:xfrm>
          <a:prstGeom prst="rect">
            <a:avLst/>
          </a:prstGeom>
          <a:noFill/>
        </p:spPr>
        <p:txBody>
          <a:bodyPr wrap="none" rtlCol="0">
            <a:spAutoFit/>
          </a:bodyPr>
          <a:lstStyle/>
          <a:p>
            <a:r>
              <a:rPr lang="en-US" altLang="ko-KR" sz="1600" b="1" dirty="0">
                <a:solidFill>
                  <a:srgbClr val="C00000"/>
                </a:solidFill>
                <a:latin typeface="Arial" panose="020B0604020202020204" pitchFamily="34" charset="0"/>
                <a:cs typeface="Arial" panose="020B0604020202020204" pitchFamily="34" charset="0"/>
              </a:rPr>
              <a:t>P</a:t>
            </a:r>
            <a:r>
              <a:rPr lang="en-US" altLang="ko-KR" sz="1600" b="1" baseline="-25000" dirty="0">
                <a:solidFill>
                  <a:srgbClr val="C00000"/>
                </a:solidFill>
                <a:latin typeface="Arial" panose="020B0604020202020204" pitchFamily="34" charset="0"/>
                <a:cs typeface="Arial" panose="020B0604020202020204" pitchFamily="34" charset="0"/>
              </a:rPr>
              <a:t>0</a:t>
            </a:r>
            <a:endParaRPr lang="ko-KR" altLang="en-US" sz="1600" b="1" baseline="-25000" dirty="0">
              <a:solidFill>
                <a:srgbClr val="C0000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85D19FB-6CD3-4627-8CC0-27A7E8C64061}"/>
              </a:ext>
            </a:extLst>
          </p:cNvPr>
          <p:cNvSpPr txBox="1"/>
          <p:nvPr/>
        </p:nvSpPr>
        <p:spPr>
          <a:xfrm>
            <a:off x="4280917" y="571875"/>
            <a:ext cx="396262" cy="338554"/>
          </a:xfrm>
          <a:prstGeom prst="rect">
            <a:avLst/>
          </a:prstGeom>
          <a:noFill/>
        </p:spPr>
        <p:txBody>
          <a:bodyPr wrap="none" rtlCol="0">
            <a:spAutoFit/>
          </a:bodyPr>
          <a:lstStyle/>
          <a:p>
            <a:r>
              <a:rPr lang="en-US" altLang="ko-KR" sz="1600" b="1" dirty="0">
                <a:solidFill>
                  <a:srgbClr val="C00000"/>
                </a:solidFill>
                <a:latin typeface="Arial" panose="020B0604020202020204" pitchFamily="34" charset="0"/>
                <a:cs typeface="Arial" panose="020B0604020202020204" pitchFamily="34" charset="0"/>
              </a:rPr>
              <a:t>P</a:t>
            </a:r>
            <a:r>
              <a:rPr lang="en-US" altLang="ko-KR" sz="1600" b="1" baseline="-25000" dirty="0">
                <a:solidFill>
                  <a:srgbClr val="C00000"/>
                </a:solidFill>
                <a:latin typeface="Arial" panose="020B0604020202020204" pitchFamily="34" charset="0"/>
                <a:cs typeface="Arial" panose="020B0604020202020204" pitchFamily="34" charset="0"/>
              </a:rPr>
              <a:t>0</a:t>
            </a:r>
            <a:endParaRPr lang="ko-KR" altLang="en-US" sz="1600" b="1" baseline="-25000" dirty="0">
              <a:solidFill>
                <a:srgbClr val="C00000"/>
              </a:solidFill>
              <a:latin typeface="Arial" panose="020B0604020202020204" pitchFamily="34" charset="0"/>
              <a:cs typeface="Arial" panose="020B0604020202020204" pitchFamily="34" charset="0"/>
            </a:endParaRPr>
          </a:p>
        </p:txBody>
      </p:sp>
      <p:cxnSp>
        <p:nvCxnSpPr>
          <p:cNvPr id="25" name="직선 화살표 연결선 24">
            <a:extLst>
              <a:ext uri="{FF2B5EF4-FFF2-40B4-BE49-F238E27FC236}">
                <a16:creationId xmlns:a16="http://schemas.microsoft.com/office/drawing/2014/main" id="{36C5B75C-3100-4263-B6A9-EFA0FEEC001D}"/>
              </a:ext>
            </a:extLst>
          </p:cNvPr>
          <p:cNvCxnSpPr/>
          <p:nvPr/>
        </p:nvCxnSpPr>
        <p:spPr>
          <a:xfrm>
            <a:off x="8141970" y="1349027"/>
            <a:ext cx="53873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7BD6A40-2E49-4E4B-8FD0-EF4C4086B6DE}"/>
              </a:ext>
            </a:extLst>
          </p:cNvPr>
          <p:cNvCxnSpPr>
            <a:cxnSpLocks/>
          </p:cNvCxnSpPr>
          <p:nvPr/>
        </p:nvCxnSpPr>
        <p:spPr>
          <a:xfrm flipH="1">
            <a:off x="7388352" y="1349027"/>
            <a:ext cx="753618"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A387A390-822C-46AF-9BC7-8E9E1B7578E0}"/>
              </a:ext>
            </a:extLst>
          </p:cNvPr>
          <p:cNvCxnSpPr/>
          <p:nvPr/>
        </p:nvCxnSpPr>
        <p:spPr>
          <a:xfrm>
            <a:off x="4296156" y="1349027"/>
            <a:ext cx="53873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0E07C4EA-E3D5-4841-8A62-14553A1021C1}"/>
              </a:ext>
            </a:extLst>
          </p:cNvPr>
          <p:cNvCxnSpPr>
            <a:cxnSpLocks/>
          </p:cNvCxnSpPr>
          <p:nvPr/>
        </p:nvCxnSpPr>
        <p:spPr>
          <a:xfrm flipH="1">
            <a:off x="3757422" y="1349027"/>
            <a:ext cx="538734"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1AB43B-3C3B-4EDD-81AE-A582085F3763}"/>
              </a:ext>
            </a:extLst>
          </p:cNvPr>
          <p:cNvSpPr txBox="1"/>
          <p:nvPr/>
        </p:nvSpPr>
        <p:spPr>
          <a:xfrm>
            <a:off x="8213206" y="1372176"/>
            <a:ext cx="425116" cy="338554"/>
          </a:xfrm>
          <a:prstGeom prst="rect">
            <a:avLst/>
          </a:prstGeom>
          <a:noFill/>
        </p:spPr>
        <p:txBody>
          <a:bodyPr wrap="none" rtlCol="0">
            <a:spAutoFit/>
          </a:bodyPr>
          <a:lstStyle/>
          <a:p>
            <a:r>
              <a:rPr lang="en-US" altLang="ko-KR" sz="1600" b="1" dirty="0" err="1">
                <a:solidFill>
                  <a:srgbClr val="C00000"/>
                </a:solidFill>
                <a:latin typeface="Arial" panose="020B0604020202020204" pitchFamily="34" charset="0"/>
                <a:cs typeface="Arial" panose="020B0604020202020204" pitchFamily="34" charset="0"/>
              </a:rPr>
              <a:t>σ</a:t>
            </a:r>
            <a:r>
              <a:rPr lang="en-US" altLang="ko-KR" sz="1600" b="1" baseline="-25000" dirty="0" err="1">
                <a:solidFill>
                  <a:srgbClr val="C00000"/>
                </a:solidFill>
                <a:latin typeface="Arial" panose="020B0604020202020204" pitchFamily="34" charset="0"/>
                <a:cs typeface="Arial" panose="020B0604020202020204" pitchFamily="34" charset="0"/>
              </a:rPr>
              <a:t>H</a:t>
            </a:r>
            <a:endParaRPr lang="ko-KR" altLang="en-US" sz="1600" b="1" baseline="-25000" dirty="0">
              <a:solidFill>
                <a:srgbClr val="C0000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95FE3DF-E756-490F-A6E9-0438334BB541}"/>
              </a:ext>
            </a:extLst>
          </p:cNvPr>
          <p:cNvSpPr txBox="1"/>
          <p:nvPr/>
        </p:nvSpPr>
        <p:spPr>
          <a:xfrm>
            <a:off x="7603237" y="1372176"/>
            <a:ext cx="409086" cy="338554"/>
          </a:xfrm>
          <a:prstGeom prst="rect">
            <a:avLst/>
          </a:prstGeom>
          <a:noFill/>
        </p:spPr>
        <p:txBody>
          <a:bodyPr wrap="none" rtlCol="0">
            <a:spAutoFit/>
          </a:bodyPr>
          <a:lstStyle/>
          <a:p>
            <a:r>
              <a:rPr lang="en-US" altLang="ko-KR" sz="1600" b="1" dirty="0" err="1">
                <a:solidFill>
                  <a:srgbClr val="C00000"/>
                </a:solidFill>
                <a:latin typeface="Arial" panose="020B0604020202020204" pitchFamily="34" charset="0"/>
                <a:cs typeface="Arial" panose="020B0604020202020204" pitchFamily="34" charset="0"/>
              </a:rPr>
              <a:t>σ</a:t>
            </a:r>
            <a:r>
              <a:rPr lang="en-US" altLang="ko-KR" sz="1600" b="1" baseline="-25000" dirty="0" err="1">
                <a:solidFill>
                  <a:srgbClr val="C00000"/>
                </a:solidFill>
                <a:latin typeface="Arial" panose="020B0604020202020204" pitchFamily="34" charset="0"/>
                <a:cs typeface="Arial" panose="020B0604020202020204" pitchFamily="34" charset="0"/>
              </a:rPr>
              <a:t>L</a:t>
            </a:r>
            <a:endParaRPr lang="ko-KR" altLang="en-US" sz="1600" b="1" baseline="-25000" dirty="0">
              <a:solidFill>
                <a:srgbClr val="C0000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80964C27-03E3-4E7F-823D-1AD6CA1E8AF6}"/>
              </a:ext>
            </a:extLst>
          </p:cNvPr>
          <p:cNvSpPr txBox="1"/>
          <p:nvPr/>
        </p:nvSpPr>
        <p:spPr>
          <a:xfrm>
            <a:off x="4384221" y="1372176"/>
            <a:ext cx="325730" cy="338554"/>
          </a:xfrm>
          <a:prstGeom prst="rect">
            <a:avLst/>
          </a:prstGeom>
          <a:noFill/>
        </p:spPr>
        <p:txBody>
          <a:bodyPr wrap="none" rtlCol="0">
            <a:spAutoFit/>
          </a:bodyPr>
          <a:lstStyle/>
          <a:p>
            <a:r>
              <a:rPr lang="en-US" altLang="ko-KR" sz="1600" b="1" dirty="0">
                <a:solidFill>
                  <a:srgbClr val="C00000"/>
                </a:solidFill>
                <a:latin typeface="Arial" panose="020B0604020202020204" pitchFamily="34" charset="0"/>
                <a:cs typeface="Arial" panose="020B0604020202020204" pitchFamily="34" charset="0"/>
              </a:rPr>
              <a:t>σ</a:t>
            </a:r>
            <a:endParaRPr lang="ko-KR" altLang="en-US" sz="1600" b="1" baseline="-250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6743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17</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6453433"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Momentum Distribution</a:t>
            </a:r>
            <a:endParaRPr lang="ko-KR" altLang="en-US" sz="2400" dirty="0"/>
          </a:p>
        </p:txBody>
      </p:sp>
      <p:pic>
        <p:nvPicPr>
          <p:cNvPr id="4" name="그림 3">
            <a:extLst>
              <a:ext uri="{FF2B5EF4-FFF2-40B4-BE49-F238E27FC236}">
                <a16:creationId xmlns:a16="http://schemas.microsoft.com/office/drawing/2014/main" id="{17D7F9A8-B7C1-42C7-BEF6-08DE7C8A59F0}"/>
              </a:ext>
            </a:extLst>
          </p:cNvPr>
          <p:cNvPicPr>
            <a:picLocks noChangeAspect="1"/>
          </p:cNvPicPr>
          <p:nvPr/>
        </p:nvPicPr>
        <p:blipFill>
          <a:blip r:embed="rId2"/>
          <a:stretch>
            <a:fillRect/>
          </a:stretch>
        </p:blipFill>
        <p:spPr>
          <a:xfrm>
            <a:off x="7796191" y="40833"/>
            <a:ext cx="3938607" cy="3363403"/>
          </a:xfrm>
          <a:prstGeom prst="rect">
            <a:avLst/>
          </a:prstGeom>
        </p:spPr>
      </p:pic>
      <p:sp>
        <p:nvSpPr>
          <p:cNvPr id="16" name="TextBox 15">
            <a:extLst>
              <a:ext uri="{FF2B5EF4-FFF2-40B4-BE49-F238E27FC236}">
                <a16:creationId xmlns:a16="http://schemas.microsoft.com/office/drawing/2014/main" id="{3B1BF088-9455-41D4-8FF1-90CA91A08F20}"/>
              </a:ext>
            </a:extLst>
          </p:cNvPr>
          <p:cNvSpPr txBox="1"/>
          <p:nvPr/>
        </p:nvSpPr>
        <p:spPr>
          <a:xfrm>
            <a:off x="318279" y="630904"/>
            <a:ext cx="8739318" cy="4154984"/>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2000" dirty="0"/>
              <a:t>Moreover, another kind of complexity</a:t>
            </a:r>
          </a:p>
          <a:p>
            <a:pPr>
              <a:lnSpc>
                <a:spcPct val="150000"/>
              </a:lnSpc>
            </a:pPr>
            <a:r>
              <a:rPr lang="en-US" altLang="ko-KR" sz="2000" dirty="0"/>
              <a:t>(Fragment </a:t>
            </a:r>
            <a:r>
              <a:rPr lang="en-US" altLang="ko-KR" sz="2000" baseline="30000" dirty="0"/>
              <a:t>30</a:t>
            </a:r>
            <a:r>
              <a:rPr lang="en-US" altLang="ko-KR" sz="2000" dirty="0"/>
              <a:t>Mg)</a:t>
            </a:r>
          </a:p>
          <a:p>
            <a:r>
              <a:rPr lang="en-US" altLang="ko-KR" sz="1600" dirty="0"/>
              <a:t>- Single component near the projectile velocity (β</a:t>
            </a:r>
            <a:r>
              <a:rPr lang="en-US" altLang="ko-KR" sz="1600" baseline="-25000" dirty="0" err="1"/>
              <a:t>proj</a:t>
            </a:r>
            <a:r>
              <a:rPr lang="en-US" altLang="ko-KR" sz="1600"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t>- No</a:t>
            </a:r>
            <a:r>
              <a:rPr lang="ko-KR" altLang="en-US" sz="1600" dirty="0"/>
              <a:t> </a:t>
            </a:r>
            <a:r>
              <a:rPr lang="en-US" altLang="ko-KR" sz="1600" dirty="0"/>
              <a:t>significant LE component</a:t>
            </a:r>
          </a:p>
          <a:p>
            <a:pPr>
              <a:lnSpc>
                <a:spcPct val="150000"/>
              </a:lnSpc>
            </a:pPr>
            <a:r>
              <a:rPr lang="en-US" altLang="ko-KR" sz="2000" dirty="0"/>
              <a:t>(Fragment </a:t>
            </a:r>
            <a:r>
              <a:rPr lang="en-US" altLang="ko-KR" sz="2000" baseline="30000" dirty="0"/>
              <a:t>10</a:t>
            </a:r>
            <a:r>
              <a:rPr lang="en-US" altLang="ko-KR" sz="2000" dirty="0"/>
              <a:t>Be)</a:t>
            </a:r>
          </a:p>
          <a:p>
            <a:r>
              <a:rPr lang="en-US" altLang="ko-KR" sz="1600" dirty="0"/>
              <a:t>- </a:t>
            </a:r>
            <a:r>
              <a:rPr lang="en-US" altLang="ko-KR" sz="1600" dirty="0">
                <a:solidFill>
                  <a:srgbClr val="C00000"/>
                </a:solidFill>
              </a:rPr>
              <a:t>Two components (HE, LE) in light fragments only for Be target</a:t>
            </a:r>
          </a:p>
          <a:p>
            <a:r>
              <a:rPr kumimoji="0" lang="en-US" altLang="ko-KR" sz="140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 </a:t>
            </a:r>
            <a:r>
              <a:rPr lang="en-US" altLang="ko-KR" sz="1400" dirty="0"/>
              <a:t>HE component: asymmetric Gaussian</a:t>
            </a:r>
          </a:p>
          <a:p>
            <a:r>
              <a:rPr kumimoji="0" lang="en-US" altLang="ko-KR" sz="140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rPr>
              <a:t> ∙ </a:t>
            </a:r>
            <a:r>
              <a:rPr lang="en-US" altLang="ko-KR" sz="1400" dirty="0"/>
              <a:t>LE component: symmetric Gaussian (only for A = 9-12)</a:t>
            </a:r>
            <a:endParaRPr kumimoji="0" lang="en-US" altLang="ko-KR" sz="140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C00000"/>
                </a:solidFill>
                <a:effectLst/>
                <a:uLnTx/>
                <a:uFillTx/>
                <a:latin typeface="맑은 고딕" panose="020F0502020204030204"/>
                <a:ea typeface="맑은 고딕" panose="020B0503020000020004" pitchFamily="50" charset="-127"/>
                <a:cs typeface="+mn-cs"/>
              </a:rPr>
              <a:t> ∙ </a:t>
            </a:r>
            <a:r>
              <a:rPr lang="en-US" altLang="ko-KR" sz="1400" dirty="0">
                <a:solidFill>
                  <a:srgbClr val="C00000"/>
                </a:solidFill>
              </a:rPr>
              <a:t>LE component is related to reaction mechanism with a small impact parameter</a:t>
            </a:r>
          </a:p>
          <a:p>
            <a:r>
              <a:rPr lang="en-US" altLang="ko-KR" sz="1400" dirty="0"/>
              <a:t>   1) LE component decreases with increasing fragment mass number (mass dependence) </a:t>
            </a:r>
          </a:p>
          <a:p>
            <a:r>
              <a:rPr lang="en-US" altLang="ko-KR" sz="1400" dirty="0"/>
              <a:t>   2) In </a:t>
            </a:r>
            <a:r>
              <a:rPr lang="en-US" altLang="ko-KR" sz="1400" dirty="0" err="1"/>
              <a:t>Ar+Be</a:t>
            </a:r>
            <a:r>
              <a:rPr lang="en-US" altLang="ko-KR" sz="1400" dirty="0"/>
              <a:t> reaction, </a:t>
            </a:r>
            <a:r>
              <a:rPr lang="en-US" altLang="ko-KR" sz="1400" dirty="0" err="1"/>
              <a:t>Ar</a:t>
            </a:r>
            <a:r>
              <a:rPr lang="en-US" altLang="ko-KR" sz="1400" dirty="0"/>
              <a:t> projectile collisions Be target with small impact parameter</a:t>
            </a:r>
          </a:p>
          <a:p>
            <a:r>
              <a:rPr lang="en-US" altLang="ko-KR" sz="1400" dirty="0"/>
              <a:t>   3) </a:t>
            </a:r>
            <a:r>
              <a:rPr lang="en-US" altLang="ko-KR" sz="1400" dirty="0">
                <a:solidFill>
                  <a:srgbClr val="C00000"/>
                </a:solidFill>
              </a:rPr>
              <a:t>Due to deep impact, the reaction makes a compound nuclear system running at a velocity</a:t>
            </a:r>
          </a:p>
          <a:p>
            <a:r>
              <a:rPr lang="en-US" altLang="ko-KR" sz="1400" dirty="0">
                <a:solidFill>
                  <a:srgbClr val="C00000"/>
                </a:solidFill>
              </a:rPr>
              <a:t>       near the center-of-mass system of </a:t>
            </a:r>
            <a:r>
              <a:rPr lang="en-US" altLang="ko-KR" sz="1400" dirty="0" err="1">
                <a:solidFill>
                  <a:srgbClr val="C00000"/>
                </a:solidFill>
              </a:rPr>
              <a:t>Ar+Be</a:t>
            </a:r>
            <a:r>
              <a:rPr lang="en-US" altLang="ko-KR" sz="1400" dirty="0">
                <a:solidFill>
                  <a:srgbClr val="C00000"/>
                </a:solidFill>
              </a:rPr>
              <a:t> (β</a:t>
            </a:r>
            <a:r>
              <a:rPr lang="en-US" altLang="ko-KR" sz="1400" baseline="-25000" dirty="0">
                <a:solidFill>
                  <a:srgbClr val="C00000"/>
                </a:solidFill>
              </a:rPr>
              <a:t>cm</a:t>
            </a:r>
            <a:r>
              <a:rPr lang="en-US" altLang="ko-KR" sz="1400" dirty="0"/>
              <a:t>)</a:t>
            </a:r>
          </a:p>
          <a:p>
            <a:r>
              <a:rPr lang="en-US" altLang="ko-KR" sz="1400" dirty="0"/>
              <a:t>   4) Compound nucleus is heated up to very hot nuclear system due to energy conversion</a:t>
            </a:r>
          </a:p>
          <a:p>
            <a:r>
              <a:rPr lang="en-US" altLang="ko-KR" sz="1400" dirty="0"/>
              <a:t>       from a kinetic energy of projectile to an internal energy of compound system</a:t>
            </a:r>
          </a:p>
        </p:txBody>
      </p:sp>
      <p:sp>
        <p:nvSpPr>
          <p:cNvPr id="19" name="TextBox 18">
            <a:extLst>
              <a:ext uri="{FF2B5EF4-FFF2-40B4-BE49-F238E27FC236}">
                <a16:creationId xmlns:a16="http://schemas.microsoft.com/office/drawing/2014/main" id="{71518102-4B50-413F-AA0A-975348B8836E}"/>
              </a:ext>
            </a:extLst>
          </p:cNvPr>
          <p:cNvSpPr txBox="1"/>
          <p:nvPr/>
        </p:nvSpPr>
        <p:spPr>
          <a:xfrm>
            <a:off x="5280440" y="630904"/>
            <a:ext cx="2515752" cy="830997"/>
          </a:xfrm>
          <a:prstGeom prst="rect">
            <a:avLst/>
          </a:prstGeom>
          <a:noFill/>
        </p:spPr>
        <p:txBody>
          <a:bodyPr wrap="square">
            <a:spAutoFit/>
          </a:bodyPr>
          <a:lstStyle/>
          <a:p>
            <a:r>
              <a:rPr lang="en-US" altLang="ko-KR" sz="1200" dirty="0">
                <a:latin typeface="Segoe UI Semilight" panose="020B0402040204020203" pitchFamily="34" charset="0"/>
                <a:cs typeface="Segoe UI Semilight" panose="020B0402040204020203" pitchFamily="34" charset="0"/>
              </a:rPr>
              <a:t>Dash line: LE, HE component</a:t>
            </a:r>
          </a:p>
          <a:p>
            <a:r>
              <a:rPr lang="en-US" altLang="ko-KR" sz="1200" dirty="0">
                <a:latin typeface="Segoe UI Semilight" panose="020B0402040204020203" pitchFamily="34" charset="0"/>
                <a:cs typeface="Segoe UI Semilight" panose="020B0402040204020203" pitchFamily="34" charset="0"/>
              </a:rPr>
              <a:t>Dot line: symmetric Gaussian</a:t>
            </a:r>
          </a:p>
          <a:p>
            <a:r>
              <a:rPr lang="en-US" altLang="ko-KR" sz="1200" dirty="0">
                <a:latin typeface="Segoe UI Semilight" panose="020B0402040204020203" pitchFamily="34" charset="0"/>
                <a:cs typeface="Segoe UI Semilight" panose="020B0402040204020203" pitchFamily="34" charset="0"/>
              </a:rPr>
              <a:t>β</a:t>
            </a:r>
            <a:r>
              <a:rPr lang="en-US" altLang="ko-KR" sz="1200" baseline="-25000" dirty="0" err="1">
                <a:latin typeface="Segoe UI Semilight" panose="020B0402040204020203" pitchFamily="34" charset="0"/>
                <a:cs typeface="Segoe UI Semilight" panose="020B0402040204020203" pitchFamily="34" charset="0"/>
              </a:rPr>
              <a:t>proj</a:t>
            </a:r>
            <a:r>
              <a:rPr lang="en-US" altLang="ko-KR" sz="1200" dirty="0">
                <a:latin typeface="Segoe UI Semilight" panose="020B0402040204020203" pitchFamily="34" charset="0"/>
                <a:cs typeface="Segoe UI Semilight" panose="020B0402040204020203" pitchFamily="34" charset="0"/>
              </a:rPr>
              <a:t>: high-energy side of the peak</a:t>
            </a:r>
          </a:p>
          <a:p>
            <a:r>
              <a:rPr lang="en-US" altLang="ko-KR" sz="1200" dirty="0">
                <a:latin typeface="Segoe UI Semilight" panose="020B0402040204020203" pitchFamily="34" charset="0"/>
                <a:cs typeface="Segoe UI Semilight" panose="020B0402040204020203" pitchFamily="34" charset="0"/>
              </a:rPr>
              <a:t>β</a:t>
            </a:r>
            <a:r>
              <a:rPr lang="en-US" altLang="ko-KR" sz="1200" baseline="-25000" dirty="0" err="1">
                <a:latin typeface="Segoe UI Semilight" panose="020B0402040204020203" pitchFamily="34" charset="0"/>
                <a:cs typeface="Segoe UI Semilight" panose="020B0402040204020203" pitchFamily="34" charset="0"/>
              </a:rPr>
              <a:t>c.m.</a:t>
            </a:r>
            <a:r>
              <a:rPr lang="en-US" altLang="ko-KR" sz="1200" dirty="0">
                <a:latin typeface="Segoe UI Semilight" panose="020B0402040204020203" pitchFamily="34" charset="0"/>
                <a:cs typeface="Segoe UI Semilight" panose="020B0402040204020203" pitchFamily="34" charset="0"/>
              </a:rPr>
              <a:t>: low-energy side of the peak</a:t>
            </a:r>
          </a:p>
        </p:txBody>
      </p:sp>
      <p:pic>
        <p:nvPicPr>
          <p:cNvPr id="21" name="그림 20">
            <a:extLst>
              <a:ext uri="{FF2B5EF4-FFF2-40B4-BE49-F238E27FC236}">
                <a16:creationId xmlns:a16="http://schemas.microsoft.com/office/drawing/2014/main" id="{6504A62A-D30C-4259-B484-AA98049FAD43}"/>
              </a:ext>
            </a:extLst>
          </p:cNvPr>
          <p:cNvPicPr>
            <a:picLocks noChangeAspect="1"/>
          </p:cNvPicPr>
          <p:nvPr/>
        </p:nvPicPr>
        <p:blipFill>
          <a:blip r:embed="rId3"/>
          <a:stretch>
            <a:fillRect/>
          </a:stretch>
        </p:blipFill>
        <p:spPr>
          <a:xfrm>
            <a:off x="7899360" y="3555197"/>
            <a:ext cx="3974361" cy="3030877"/>
          </a:xfrm>
          <a:prstGeom prst="rect">
            <a:avLst/>
          </a:prstGeom>
          <a:ln>
            <a:solidFill>
              <a:srgbClr val="FF0000"/>
            </a:solidFill>
          </a:ln>
        </p:spPr>
      </p:pic>
      <p:cxnSp>
        <p:nvCxnSpPr>
          <p:cNvPr id="23" name="직선 화살표 연결선 22">
            <a:extLst>
              <a:ext uri="{FF2B5EF4-FFF2-40B4-BE49-F238E27FC236}">
                <a16:creationId xmlns:a16="http://schemas.microsoft.com/office/drawing/2014/main" id="{9BA2FC09-2C71-4A1C-A106-3B3D4B99EA57}"/>
              </a:ext>
            </a:extLst>
          </p:cNvPr>
          <p:cNvCxnSpPr>
            <a:cxnSpLocks/>
          </p:cNvCxnSpPr>
          <p:nvPr/>
        </p:nvCxnSpPr>
        <p:spPr>
          <a:xfrm flipH="1" flipV="1">
            <a:off x="7295741" y="3555197"/>
            <a:ext cx="802123" cy="381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3FE7540-DBA2-4910-93C8-A1112AB68FC0}"/>
              </a:ext>
            </a:extLst>
          </p:cNvPr>
          <p:cNvSpPr txBox="1"/>
          <p:nvPr/>
        </p:nvSpPr>
        <p:spPr>
          <a:xfrm>
            <a:off x="81377" y="4785888"/>
            <a:ext cx="2464231" cy="369332"/>
          </a:xfrm>
          <a:prstGeom prst="rect">
            <a:avLst/>
          </a:prstGeom>
          <a:noFill/>
        </p:spPr>
        <p:txBody>
          <a:bodyPr wrap="square">
            <a:spAutoFit/>
          </a:bodyPr>
          <a:lstStyle/>
          <a:p>
            <a:r>
              <a:rPr lang="en-US" altLang="ko-KR" dirty="0">
                <a:latin typeface="Segoe UI Semilight" panose="020B0402040204020203" pitchFamily="34" charset="0"/>
                <a:cs typeface="Segoe UI Semilight" panose="020B0402040204020203" pitchFamily="34" charset="0"/>
              </a:rPr>
              <a:t>Impact Parameter (b)</a:t>
            </a:r>
            <a:endParaRPr lang="ko-KR" altLang="en-US" dirty="0"/>
          </a:p>
        </p:txBody>
      </p:sp>
      <p:pic>
        <p:nvPicPr>
          <p:cNvPr id="1028" name="Picture 4" descr="http://hyperphysics.phy-astr.gsu.edu/hbase/Nuclear/imgnuc/ruthge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61" y="5240127"/>
            <a:ext cx="2081825" cy="136619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9" name="TextBox 58"/>
              <p:cNvSpPr txBox="1"/>
              <p:nvPr/>
            </p:nvSpPr>
            <p:spPr>
              <a:xfrm>
                <a:off x="2816377" y="5799359"/>
                <a:ext cx="4143507" cy="818366"/>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𝑏</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1</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𝑘</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𝑚</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0</m:t>
                              </m:r>
                            </m:sub>
                            <m:sup>
                              <m:r>
                                <a:rPr lang="en-US" altLang="ko-KR" b="0" i="1" smtClean="0">
                                  <a:latin typeface="Cambria Math" panose="02040503050406030204" pitchFamily="18" charset="0"/>
                                </a:rPr>
                                <m:t>2</m:t>
                              </m:r>
                            </m:sup>
                          </m:sSubSup>
                        </m:den>
                      </m:f>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cot</m:t>
                          </m:r>
                        </m:fName>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𝜃</m:t>
                              </m:r>
                            </m:num>
                            <m:den>
                              <m:r>
                                <a:rPr lang="en-US" altLang="ko-KR" b="0" i="1" smtClean="0">
                                  <a:latin typeface="Cambria Math" panose="02040503050406030204" pitchFamily="18" charset="0"/>
                                </a:rPr>
                                <m:t>2</m:t>
                              </m:r>
                            </m:den>
                          </m:f>
                        </m:e>
                      </m:func>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2</m:t>
                              </m:r>
                            </m:sub>
                          </m:sSub>
                          <m:r>
                            <a:rPr lang="en-US" altLang="ko-KR" i="1">
                              <a:latin typeface="Cambria Math" panose="02040503050406030204" pitchFamily="18" charset="0"/>
                            </a:rPr>
                            <m:t>𝑘</m:t>
                          </m:r>
                          <m:sSup>
                            <m:sSupPr>
                              <m:ctrlPr>
                                <a:rPr lang="en-US" altLang="ko-KR" i="1">
                                  <a:latin typeface="Cambria Math" panose="02040503050406030204" pitchFamily="18" charset="0"/>
                                </a:rPr>
                              </m:ctrlPr>
                            </m:sSupPr>
                            <m:e>
                              <m:r>
                                <a:rPr lang="en-US" altLang="ko-KR" i="1">
                                  <a:latin typeface="Cambria Math" panose="02040503050406030204" pitchFamily="18" charset="0"/>
                                </a:rPr>
                                <m:t>𝑒</m:t>
                              </m:r>
                            </m:e>
                            <m:sup>
                              <m:r>
                                <a:rPr lang="en-US" altLang="ko-KR" i="1">
                                  <a:latin typeface="Cambria Math" panose="02040503050406030204" pitchFamily="18" charset="0"/>
                                </a:rPr>
                                <m:t>2</m:t>
                              </m:r>
                            </m:sup>
                          </m:sSup>
                        </m:num>
                        <m:den>
                          <m:r>
                            <a:rPr lang="en-US" altLang="ko-KR" b="0" i="1" smtClean="0">
                              <a:latin typeface="Cambria Math" panose="02040503050406030204" pitchFamily="18" charset="0"/>
                            </a:rPr>
                            <m:t>2 </m:t>
                          </m:r>
                          <m:r>
                            <a:rPr lang="en-US" altLang="ko-KR" b="0" i="1" smtClean="0">
                              <a:latin typeface="Cambria Math" panose="02040503050406030204" pitchFamily="18" charset="0"/>
                            </a:rPr>
                            <m:t>𝐾𝐸</m:t>
                          </m:r>
                        </m:den>
                      </m:f>
                      <m:rad>
                        <m:radPr>
                          <m:degHide m:val="on"/>
                          <m:ctrlPr>
                            <a:rPr lang="en-US" altLang="ko-KR" b="0" i="1" smtClean="0">
                              <a:latin typeface="Cambria Math" panose="02040503050406030204" pitchFamily="18" charset="0"/>
                            </a:rPr>
                          </m:ctrlPr>
                        </m:radPr>
                        <m:deg/>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r>
                                <a:rPr lang="en-US" altLang="ko-KR" i="1">
                                  <a:latin typeface="Cambria Math" panose="02040503050406030204" pitchFamily="18" charset="0"/>
                                </a:rPr>
                                <m:t>𝑐𝑜𝑠</m:t>
                              </m:r>
                              <m:r>
                                <a:rPr lang="en-US" altLang="ko-KR" i="1">
                                  <a:latin typeface="Cambria Math" panose="02040503050406030204" pitchFamily="18" charset="0"/>
                                </a:rPr>
                                <m:t>𝜃</m:t>
                              </m:r>
                            </m:num>
                            <m:den>
                              <m:r>
                                <a:rPr lang="en-US" altLang="ko-KR" b="0" i="1" smtClean="0">
                                  <a:latin typeface="Cambria Math" panose="02040503050406030204" pitchFamily="18" charset="0"/>
                                </a:rPr>
                                <m:t>1−</m:t>
                              </m:r>
                              <m:r>
                                <a:rPr lang="en-US" altLang="ko-KR" b="0" i="1" smtClean="0">
                                  <a:latin typeface="Cambria Math" panose="02040503050406030204" pitchFamily="18" charset="0"/>
                                </a:rPr>
                                <m:t>𝑐𝑜𝑠</m:t>
                              </m:r>
                              <m:r>
                                <a:rPr lang="en-US" altLang="ko-KR" b="0" i="1" smtClean="0">
                                  <a:latin typeface="Cambria Math" panose="02040503050406030204" pitchFamily="18" charset="0"/>
                                </a:rPr>
                                <m:t>𝜃</m:t>
                              </m:r>
                            </m:den>
                          </m:f>
                        </m:e>
                      </m:rad>
                    </m:oMath>
                  </m:oMathPara>
                </a14:m>
                <a:endParaRPr lang="ko-KR" alt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2816377" y="5799359"/>
                <a:ext cx="4143507" cy="818366"/>
              </a:xfrm>
              <a:prstGeom prst="rect">
                <a:avLst/>
              </a:prstGeom>
              <a:blipFill>
                <a:blip r:embed="rId5"/>
                <a:stretch>
                  <a:fillRect/>
                </a:stretch>
              </a:blipFill>
              <a:ln>
                <a:solidFill>
                  <a:srgbClr val="FF0000"/>
                </a:solidFill>
              </a:ln>
            </p:spPr>
            <p:txBody>
              <a:bodyPr/>
              <a:lstStyle/>
              <a:p>
                <a:r>
                  <a:rPr lang="ko-KR" altLang="en-US">
                    <a:noFill/>
                  </a:rPr>
                  <a:t> </a:t>
                </a:r>
              </a:p>
            </p:txBody>
          </p:sp>
        </mc:Fallback>
      </mc:AlternateContent>
    </p:spTree>
    <p:extLst>
      <p:ext uri="{BB962C8B-B14F-4D97-AF65-F5344CB8AC3E}">
        <p14:creationId xmlns:p14="http://schemas.microsoft.com/office/powerpoint/2010/main" val="4015652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18</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6491842"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Production Cross Section</a:t>
            </a:r>
            <a:endParaRPr lang="ko-KR" altLang="en-US" sz="24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162D1C-BC74-47B8-83D7-CE9EC6C897DC}"/>
                  </a:ext>
                </a:extLst>
              </p:cNvPr>
              <p:cNvSpPr txBox="1"/>
              <p:nvPr/>
            </p:nvSpPr>
            <p:spPr>
              <a:xfrm>
                <a:off x="76676" y="709885"/>
                <a:ext cx="11676300" cy="646331"/>
              </a:xfrm>
              <a:prstGeom prst="rect">
                <a:avLst/>
              </a:prstGeom>
              <a:noFill/>
            </p:spPr>
            <p:txBody>
              <a:bodyPr wrap="square">
                <a:spAutoFit/>
              </a:bodyPr>
              <a:lstStyle/>
              <a:p>
                <a:r>
                  <a:rPr lang="en-US" altLang="ko-KR" dirty="0">
                    <a:latin typeface="Segoe UI Semilight" panose="020B0402040204020203" pitchFamily="34" charset="0"/>
                    <a:cs typeface="Segoe UI Semilight" panose="020B0402040204020203" pitchFamily="34" charset="0"/>
                  </a:rPr>
                  <a:t>Production XS of fragments were evaluated with fitting results of the </a:t>
                </a:r>
                <a:r>
                  <a:rPr lang="en-US" altLang="ko-KR" dirty="0">
                    <a:solidFill>
                      <a:srgbClr val="C00000"/>
                    </a:solidFill>
                    <a:latin typeface="Segoe UI Semilight" panose="020B0402040204020203" pitchFamily="34" charset="0"/>
                    <a:cs typeface="Segoe UI Semilight" panose="020B0402040204020203" pitchFamily="34" charset="0"/>
                  </a:rPr>
                  <a:t>longitudinal</a:t>
                </a:r>
                <a:r>
                  <a:rPr lang="en-US" altLang="ko-KR" dirty="0">
                    <a:latin typeface="Segoe UI Semilight" panose="020B0402040204020203" pitchFamily="34" charset="0"/>
                    <a:cs typeface="Segoe UI Semilight" panose="020B0402040204020203" pitchFamily="34" charset="0"/>
                  </a:rPr>
                  <a:t> momentum distributions</a:t>
                </a:r>
              </a:p>
              <a:p>
                <a:r>
                  <a:rPr lang="en-US" altLang="ko-KR" dirty="0">
                    <a:solidFill>
                      <a:srgbClr val="C00000"/>
                    </a:solidFill>
                    <a:latin typeface="Segoe UI Semilight" panose="020B0402040204020203" pitchFamily="34" charset="0"/>
                    <a:cs typeface="Segoe UI Semilight" panose="020B0402040204020203" pitchFamily="34" charset="0"/>
                  </a:rPr>
                  <a:t>Transverse</a:t>
                </a:r>
                <a:r>
                  <a:rPr lang="en-US" altLang="ko-KR" dirty="0">
                    <a:latin typeface="Segoe UI Semilight" panose="020B0402040204020203" pitchFamily="34" charset="0"/>
                    <a:cs typeface="Segoe UI Semilight" panose="020B0402040204020203" pitchFamily="34" charset="0"/>
                  </a:rPr>
                  <a:t> momentum distribution are assumed to be a Gaussian function with a width of σ</a:t>
                </a:r>
                <a14:m>
                  <m:oMath xmlns:m="http://schemas.openxmlformats.org/officeDocument/2006/math">
                    <m:r>
                      <a:rPr lang="en-US" altLang="ko-KR" i="1" baseline="-25000">
                        <a:latin typeface="Cambria Math" panose="02040503050406030204" pitchFamily="18" charset="0"/>
                        <a:ea typeface="Cambria Math" panose="02040503050406030204" pitchFamily="18" charset="0"/>
                      </a:rPr>
                      <m:t>⊥</m:t>
                    </m:r>
                  </m:oMath>
                </a14:m>
                <a:endParaRPr lang="en-US" altLang="ko-KR" baseline="-25000" dirty="0">
                  <a:latin typeface="Segoe UI Semilight" panose="020B0402040204020203" pitchFamily="34" charset="0"/>
                  <a:cs typeface="Segoe UI Semilight" panose="020B0402040204020203" pitchFamily="34" charset="0"/>
                </a:endParaRPr>
              </a:p>
            </p:txBody>
          </p:sp>
        </mc:Choice>
        <mc:Fallback xmlns="">
          <p:sp>
            <p:nvSpPr>
              <p:cNvPr id="8" name="TextBox 7">
                <a:extLst>
                  <a:ext uri="{FF2B5EF4-FFF2-40B4-BE49-F238E27FC236}">
                    <a16:creationId xmlns:a16="http://schemas.microsoft.com/office/drawing/2014/main" id="{63162D1C-BC74-47B8-83D7-CE9EC6C897DC}"/>
                  </a:ext>
                </a:extLst>
              </p:cNvPr>
              <p:cNvSpPr txBox="1">
                <a:spLocks noRot="1" noChangeAspect="1" noMove="1" noResize="1" noEditPoints="1" noAdjustHandles="1" noChangeArrowheads="1" noChangeShapeType="1" noTextEdit="1"/>
              </p:cNvSpPr>
              <p:nvPr/>
            </p:nvSpPr>
            <p:spPr>
              <a:xfrm>
                <a:off x="76676" y="709885"/>
                <a:ext cx="11676300" cy="646331"/>
              </a:xfrm>
              <a:prstGeom prst="rect">
                <a:avLst/>
              </a:prstGeom>
              <a:blipFill>
                <a:blip r:embed="rId2"/>
                <a:stretch>
                  <a:fillRect l="-470" t="-3774" b="-15094"/>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04B65DB-C8E0-4699-B23F-2E61D6537C8C}"/>
                  </a:ext>
                </a:extLst>
              </p:cNvPr>
              <p:cNvSpPr txBox="1"/>
              <p:nvPr/>
            </p:nvSpPr>
            <p:spPr>
              <a:xfrm>
                <a:off x="467595" y="1470539"/>
                <a:ext cx="2882007" cy="6808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𝜎</m:t>
                          </m:r>
                        </m:e>
                        <m:sub>
                          <m:r>
                            <a:rPr lang="en-US" altLang="ko-KR" sz="2000" i="1">
                              <a:latin typeface="Cambria Math" panose="02040503050406030204" pitchFamily="18" charset="0"/>
                              <a:ea typeface="Cambria Math" panose="02040503050406030204" pitchFamily="18" charset="0"/>
                            </a:rPr>
                            <m:t>⊥</m:t>
                          </m:r>
                        </m:sub>
                        <m:sup>
                          <m:r>
                            <a:rPr lang="en-US" altLang="ko-KR" sz="2000" b="0" i="1" smtClean="0">
                              <a:latin typeface="Cambria Math" panose="02040503050406030204" pitchFamily="18" charset="0"/>
                            </a:rPr>
                            <m:t>2</m:t>
                          </m:r>
                        </m:sup>
                      </m:sSubSup>
                      <m:r>
                        <a:rPr lang="en-US" altLang="ko-KR" sz="2000" b="0" i="1" smtClean="0">
                          <a:latin typeface="Cambria Math" panose="02040503050406030204" pitchFamily="18" charset="0"/>
                        </a:rPr>
                        <m:t>=</m:t>
                      </m:r>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𝜎</m:t>
                          </m:r>
                        </m:e>
                        <m:sub>
                          <m:r>
                            <a:rPr lang="en-US" altLang="ko-KR" sz="2000" b="0" i="1" smtClean="0">
                              <a:latin typeface="Cambria Math" panose="02040503050406030204" pitchFamily="18" charset="0"/>
                            </a:rPr>
                            <m:t>𝐻</m:t>
                          </m:r>
                        </m:sub>
                        <m:sup>
                          <m:r>
                            <a:rPr lang="en-US" altLang="ko-KR" sz="2000" b="0" i="1" smtClean="0">
                              <a:latin typeface="Cambria Math" panose="02040503050406030204" pitchFamily="18" charset="0"/>
                            </a:rPr>
                            <m:t>2</m:t>
                          </m:r>
                        </m:sup>
                      </m:sSubSup>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𝐴</m:t>
                              </m:r>
                            </m:e>
                            <m:sub>
                              <m:r>
                                <a:rPr lang="en-US" altLang="ko-KR" sz="2000" b="0" i="1" smtClean="0">
                                  <a:latin typeface="Cambria Math" panose="02040503050406030204" pitchFamily="18" charset="0"/>
                                </a:rPr>
                                <m:t>𝑓</m:t>
                              </m:r>
                            </m:sub>
                          </m:sSub>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𝐴</m:t>
                              </m:r>
                            </m:e>
                            <m:sub>
                              <m:r>
                                <a:rPr lang="en-US" altLang="ko-KR" sz="2000" b="0" i="1" smtClean="0">
                                  <a:latin typeface="Cambria Math" panose="02040503050406030204" pitchFamily="18" charset="0"/>
                                </a:rPr>
                                <m:t>𝑓</m:t>
                              </m:r>
                            </m:sub>
                          </m:sSub>
                          <m:r>
                            <a:rPr lang="en-US" altLang="ko-KR" sz="2000" b="0" i="1" smtClean="0">
                              <a:latin typeface="Cambria Math" panose="02040503050406030204" pitchFamily="18" charset="0"/>
                            </a:rPr>
                            <m:t>−1)</m:t>
                          </m:r>
                        </m:num>
                        <m:den>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𝐴</m:t>
                              </m:r>
                            </m:e>
                            <m:sub>
                              <m:r>
                                <a:rPr lang="en-US" altLang="ko-KR" sz="2000" b="0" i="1" smtClean="0">
                                  <a:latin typeface="Cambria Math" panose="02040503050406030204" pitchFamily="18" charset="0"/>
                                </a:rPr>
                                <m:t>𝑝</m:t>
                              </m:r>
                            </m:sub>
                          </m:sSub>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𝐴</m:t>
                              </m:r>
                            </m:e>
                            <m:sub>
                              <m:r>
                                <a:rPr lang="en-US" altLang="ko-KR" sz="2000" b="0" i="1" smtClean="0">
                                  <a:latin typeface="Cambria Math" panose="02040503050406030204" pitchFamily="18" charset="0"/>
                                </a:rPr>
                                <m:t>𝑝</m:t>
                              </m:r>
                            </m:sub>
                          </m:sSub>
                          <m:r>
                            <a:rPr lang="en-US" altLang="ko-KR" sz="2000" b="0" i="1" smtClean="0">
                              <a:latin typeface="Cambria Math" panose="02040503050406030204" pitchFamily="18" charset="0"/>
                            </a:rPr>
                            <m:t>−1)</m:t>
                          </m:r>
                        </m:den>
                      </m:f>
                      <m:sSubSup>
                        <m:sSubSupPr>
                          <m:ctrlPr>
                            <a:rPr lang="en-US" altLang="ko-KR" sz="2000" b="0" i="1" smtClean="0">
                              <a:latin typeface="Cambria Math" panose="02040503050406030204" pitchFamily="18" charset="0"/>
                            </a:rPr>
                          </m:ctrlPr>
                        </m:sSubSupPr>
                        <m:e>
                          <m:r>
                            <a:rPr lang="en-US" altLang="ko-KR" sz="2000" b="0" i="1" smtClean="0">
                              <a:latin typeface="Cambria Math" panose="02040503050406030204" pitchFamily="18" charset="0"/>
                            </a:rPr>
                            <m:t>𝜎</m:t>
                          </m:r>
                        </m:e>
                        <m:sub>
                          <m:r>
                            <a:rPr lang="en-US" altLang="ko-KR" sz="2000" b="0" i="1" smtClean="0">
                              <a:latin typeface="Cambria Math" panose="02040503050406030204" pitchFamily="18" charset="0"/>
                            </a:rPr>
                            <m:t>𝐷</m:t>
                          </m:r>
                        </m:sub>
                        <m:sup>
                          <m:r>
                            <a:rPr lang="en-US" altLang="ko-KR" sz="2000" b="0" i="1" smtClean="0">
                              <a:latin typeface="Cambria Math" panose="02040503050406030204" pitchFamily="18" charset="0"/>
                            </a:rPr>
                            <m:t>2</m:t>
                          </m:r>
                        </m:sup>
                      </m:sSubSup>
                    </m:oMath>
                  </m:oMathPara>
                </a14:m>
                <a:endParaRPr lang="ko-KR" altLang="en-US" sz="2000" i="1" dirty="0"/>
              </a:p>
            </p:txBody>
          </p:sp>
        </mc:Choice>
        <mc:Fallback xmlns="">
          <p:sp>
            <p:nvSpPr>
              <p:cNvPr id="9" name="TextBox 8">
                <a:extLst>
                  <a:ext uri="{FF2B5EF4-FFF2-40B4-BE49-F238E27FC236}">
                    <a16:creationId xmlns:a16="http://schemas.microsoft.com/office/drawing/2014/main" id="{C04B65DB-C8E0-4699-B23F-2E61D6537C8C}"/>
                  </a:ext>
                </a:extLst>
              </p:cNvPr>
              <p:cNvSpPr txBox="1">
                <a:spLocks noRot="1" noChangeAspect="1" noMove="1" noResize="1" noEditPoints="1" noAdjustHandles="1" noChangeArrowheads="1" noChangeShapeType="1" noTextEdit="1"/>
              </p:cNvSpPr>
              <p:nvPr/>
            </p:nvSpPr>
            <p:spPr>
              <a:xfrm>
                <a:off x="467595" y="1470539"/>
                <a:ext cx="2882007" cy="680827"/>
              </a:xfrm>
              <a:prstGeom prst="rect">
                <a:avLst/>
              </a:prstGeom>
              <a:blipFill>
                <a:blip r:embed="rId3"/>
                <a:stretch>
                  <a:fillRect/>
                </a:stretch>
              </a:blipFill>
            </p:spPr>
            <p:txBody>
              <a:bodyPr/>
              <a:lstStyle/>
              <a:p>
                <a:r>
                  <a:rPr lang="ko-KR" altLang="en-US">
                    <a:noFill/>
                  </a:rPr>
                  <a:t> </a:t>
                </a:r>
              </a:p>
            </p:txBody>
          </p:sp>
        </mc:Fallback>
      </mc:AlternateContent>
      <p:sp>
        <p:nvSpPr>
          <p:cNvPr id="10" name="TextBox 9">
            <a:extLst>
              <a:ext uri="{FF2B5EF4-FFF2-40B4-BE49-F238E27FC236}">
                <a16:creationId xmlns:a16="http://schemas.microsoft.com/office/drawing/2014/main" id="{97710325-5F24-4B70-86B0-7C6FFBD47A26}"/>
              </a:ext>
            </a:extLst>
          </p:cNvPr>
          <p:cNvSpPr txBox="1"/>
          <p:nvPr/>
        </p:nvSpPr>
        <p:spPr>
          <a:xfrm>
            <a:off x="3622045" y="1356216"/>
            <a:ext cx="3651657" cy="1077218"/>
          </a:xfrm>
          <a:prstGeom prst="rect">
            <a:avLst/>
          </a:prstGeom>
          <a:noFill/>
        </p:spPr>
        <p:txBody>
          <a:bodyPr wrap="square">
            <a:spAutoFit/>
          </a:bodyPr>
          <a:lstStyle/>
          <a:p>
            <a:r>
              <a:rPr lang="en-US" altLang="ko-KR" sz="1600" dirty="0" err="1">
                <a:latin typeface="Times New Roman" panose="02020603050405020304" pitchFamily="18" charset="0"/>
                <a:cs typeface="Times New Roman" panose="02020603050405020304" pitchFamily="18" charset="0"/>
              </a:rPr>
              <a:t>σ</a:t>
            </a:r>
            <a:r>
              <a:rPr lang="en-US" altLang="ko-KR" sz="1600" baseline="-25000" dirty="0" err="1">
                <a:latin typeface="Times New Roman" panose="02020603050405020304" pitchFamily="18" charset="0"/>
                <a:cs typeface="Times New Roman" panose="02020603050405020304" pitchFamily="18" charset="0"/>
              </a:rPr>
              <a:t>H</a:t>
            </a:r>
            <a:r>
              <a:rPr lang="en-US" altLang="ko-KR" sz="1600" dirty="0">
                <a:latin typeface="Times New Roman" panose="02020603050405020304" pitchFamily="18" charset="0"/>
                <a:cs typeface="Times New Roman" panose="02020603050405020304" pitchFamily="18" charset="0"/>
              </a:rPr>
              <a:t>: high-energy momentum width</a:t>
            </a:r>
          </a:p>
          <a:p>
            <a:r>
              <a:rPr lang="en-US" altLang="ko-KR" sz="1600" dirty="0" err="1">
                <a:latin typeface="Times New Roman" panose="02020603050405020304" pitchFamily="18" charset="0"/>
                <a:cs typeface="Times New Roman" panose="02020603050405020304" pitchFamily="18" charset="0"/>
              </a:rPr>
              <a:t>σ</a:t>
            </a:r>
            <a:r>
              <a:rPr lang="en-US" altLang="ko-KR" sz="1600" baseline="-25000" dirty="0" err="1">
                <a:latin typeface="Times New Roman" panose="02020603050405020304" pitchFamily="18" charset="0"/>
                <a:cs typeface="Times New Roman" panose="02020603050405020304" pitchFamily="18" charset="0"/>
              </a:rPr>
              <a:t>D</a:t>
            </a:r>
            <a:r>
              <a:rPr lang="en-US" altLang="ko-KR" sz="1600" dirty="0">
                <a:latin typeface="Times New Roman" panose="02020603050405020304" pitchFamily="18" charset="0"/>
                <a:cs typeface="Times New Roman" panose="02020603050405020304" pitchFamily="18" charset="0"/>
              </a:rPr>
              <a:t>: deflection effect parameter</a:t>
            </a:r>
          </a:p>
          <a:p>
            <a:r>
              <a:rPr lang="en-US" altLang="ko-KR" sz="1600" dirty="0">
                <a:latin typeface="Times New Roman" panose="02020603050405020304" pitchFamily="18" charset="0"/>
                <a:cs typeface="Times New Roman" panose="02020603050405020304" pitchFamily="18" charset="0"/>
              </a:rPr>
              <a:t>A</a:t>
            </a:r>
            <a:r>
              <a:rPr lang="en-US" altLang="ko-KR" sz="1600" baseline="-25000" dirty="0">
                <a:latin typeface="Times New Roman" panose="02020603050405020304" pitchFamily="18" charset="0"/>
                <a:cs typeface="Times New Roman" panose="02020603050405020304" pitchFamily="18" charset="0"/>
              </a:rPr>
              <a:t>p</a:t>
            </a:r>
            <a:r>
              <a:rPr lang="en-US" altLang="ko-KR" sz="1600" dirty="0">
                <a:latin typeface="Times New Roman" panose="02020603050405020304" pitchFamily="18" charset="0"/>
                <a:cs typeface="Times New Roman" panose="02020603050405020304" pitchFamily="18" charset="0"/>
              </a:rPr>
              <a:t>: mass number of the projectile</a:t>
            </a:r>
          </a:p>
          <a:p>
            <a:r>
              <a:rPr lang="en-US" altLang="ko-KR" sz="1600" dirty="0" err="1">
                <a:latin typeface="Times New Roman" panose="02020603050405020304" pitchFamily="18" charset="0"/>
                <a:cs typeface="Times New Roman" panose="02020603050405020304" pitchFamily="18" charset="0"/>
              </a:rPr>
              <a:t>A</a:t>
            </a:r>
            <a:r>
              <a:rPr lang="en-US" altLang="ko-KR" sz="1600" baseline="-25000" dirty="0" err="1">
                <a:latin typeface="Times New Roman" panose="02020603050405020304" pitchFamily="18" charset="0"/>
                <a:cs typeface="Times New Roman" panose="02020603050405020304" pitchFamily="18" charset="0"/>
              </a:rPr>
              <a:t>f</a:t>
            </a:r>
            <a:r>
              <a:rPr lang="en-US" altLang="ko-KR" sz="1600" dirty="0">
                <a:latin typeface="Times New Roman" panose="02020603050405020304" pitchFamily="18" charset="0"/>
                <a:cs typeface="Times New Roman" panose="02020603050405020304" pitchFamily="18" charset="0"/>
              </a:rPr>
              <a:t>: mass number of the fragment</a:t>
            </a:r>
          </a:p>
        </p:txBody>
      </p:sp>
      <p:sp>
        <p:nvSpPr>
          <p:cNvPr id="11" name="TextBox 10">
            <a:extLst>
              <a:ext uri="{FF2B5EF4-FFF2-40B4-BE49-F238E27FC236}">
                <a16:creationId xmlns:a16="http://schemas.microsoft.com/office/drawing/2014/main" id="{A7A1CA8B-777D-409F-B406-B47D8C10FD93}"/>
              </a:ext>
            </a:extLst>
          </p:cNvPr>
          <p:cNvSpPr txBox="1"/>
          <p:nvPr/>
        </p:nvSpPr>
        <p:spPr>
          <a:xfrm>
            <a:off x="76675" y="2581126"/>
            <a:ext cx="11810331" cy="2585323"/>
          </a:xfrm>
          <a:prstGeom prst="rect">
            <a:avLst/>
          </a:prstGeom>
          <a:noFill/>
        </p:spPr>
        <p:txBody>
          <a:bodyPr wrap="square">
            <a:spAutoFit/>
          </a:bodyPr>
          <a:lstStyle/>
          <a:p>
            <a:r>
              <a:rPr lang="en-US" altLang="ko-KR" dirty="0">
                <a:latin typeface="Segoe UI Semilight" panose="020B0402040204020203" pitchFamily="34" charset="0"/>
                <a:cs typeface="Segoe UI Semilight" panose="020B0402040204020203" pitchFamily="34" charset="0"/>
              </a:rPr>
              <a:t>Van Bibber </a:t>
            </a:r>
            <a:r>
              <a:rPr lang="en-US" altLang="ko-KR" i="1" dirty="0">
                <a:latin typeface="Segoe UI Semilight" panose="020B0402040204020203" pitchFamily="34" charset="0"/>
                <a:cs typeface="Segoe UI Semilight" panose="020B0402040204020203" pitchFamily="34" charset="0"/>
              </a:rPr>
              <a:t>et al.</a:t>
            </a:r>
            <a:r>
              <a:rPr lang="en-US" altLang="ko-KR" dirty="0">
                <a:latin typeface="Segoe UI Semilight" panose="020B0402040204020203" pitchFamily="34" charset="0"/>
                <a:cs typeface="Segoe UI Semilight" panose="020B0402040204020203" pitchFamily="34" charset="0"/>
              </a:rPr>
              <a:t> (PhysRevLett.43.840 (1979)</a:t>
            </a:r>
            <a:endParaRPr lang="en-US" altLang="ko-KR" baseline="-25000" dirty="0">
              <a:solidFill>
                <a:srgbClr val="0000FF"/>
              </a:solidFill>
              <a:latin typeface="Segoe UI Semilight" panose="020B0402040204020203" pitchFamily="34" charset="0"/>
              <a:cs typeface="Segoe UI Semilight" panose="020B0402040204020203" pitchFamily="34" charset="0"/>
            </a:endParaRPr>
          </a:p>
          <a:p>
            <a:r>
              <a:rPr lang="en-US" altLang="ko-KR" sz="1800" dirty="0" err="1">
                <a:latin typeface="Segoe UI Semilight" panose="020B0402040204020203" pitchFamily="34" charset="0"/>
                <a:cs typeface="Segoe UI Semilight" panose="020B0402040204020203" pitchFamily="34" charset="0"/>
              </a:rPr>
              <a:t>σ</a:t>
            </a:r>
            <a:r>
              <a:rPr lang="en-US" altLang="ko-KR" sz="1800" baseline="-25000" dirty="0" err="1">
                <a:latin typeface="Segoe UI Semilight" panose="020B0402040204020203" pitchFamily="34" charset="0"/>
                <a:cs typeface="Segoe UI Semilight" panose="020B0402040204020203" pitchFamily="34" charset="0"/>
              </a:rPr>
              <a:t>D</a:t>
            </a:r>
            <a:r>
              <a:rPr lang="en-US" altLang="ko-KR" sz="1800"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 190-220 MeV/c </a:t>
            </a:r>
            <a:r>
              <a:rPr lang="en-US" altLang="ko-KR" dirty="0">
                <a:solidFill>
                  <a:srgbClr val="C00000"/>
                </a:solidFill>
                <a:latin typeface="Segoe UI Semilight" panose="020B0402040204020203" pitchFamily="34" charset="0"/>
                <a:cs typeface="Segoe UI Semilight" panose="020B0402040204020203" pitchFamily="34" charset="0"/>
              </a:rPr>
              <a:t>without target dependence </a:t>
            </a:r>
            <a:r>
              <a:rPr lang="en-US" altLang="ko-KR" dirty="0">
                <a:latin typeface="Segoe UI Semilight" panose="020B0402040204020203" pitchFamily="34" charset="0"/>
                <a:cs typeface="Segoe UI Semilight" panose="020B0402040204020203" pitchFamily="34" charset="0"/>
              </a:rPr>
              <a:t>(from </a:t>
            </a:r>
            <a:r>
              <a:rPr lang="en-US" altLang="ko-KR" baseline="30000" dirty="0">
                <a:latin typeface="Segoe UI Semilight" panose="020B0402040204020203" pitchFamily="34" charset="0"/>
                <a:cs typeface="Segoe UI Semilight" panose="020B0402040204020203" pitchFamily="34" charset="0"/>
              </a:rPr>
              <a:t>27</a:t>
            </a:r>
            <a:r>
              <a:rPr lang="en-US" altLang="ko-KR" dirty="0">
                <a:latin typeface="Segoe UI Semilight" panose="020B0402040204020203" pitchFamily="34" charset="0"/>
                <a:cs typeface="Segoe UI Semilight" panose="020B0402040204020203" pitchFamily="34" charset="0"/>
              </a:rPr>
              <a:t>Al + 92.5 MeV </a:t>
            </a:r>
            <a:r>
              <a:rPr lang="en-US" altLang="ko-KR" baseline="30000" dirty="0">
                <a:latin typeface="Segoe UI Semilight" panose="020B0402040204020203" pitchFamily="34" charset="0"/>
                <a:cs typeface="Segoe UI Semilight" panose="020B0402040204020203" pitchFamily="34" charset="0"/>
              </a:rPr>
              <a:t>16</a:t>
            </a:r>
            <a:r>
              <a:rPr lang="en-US" altLang="ko-KR" dirty="0">
                <a:latin typeface="Segoe UI Semilight" panose="020B0402040204020203" pitchFamily="34" charset="0"/>
                <a:cs typeface="Segoe UI Semilight" panose="020B0402040204020203" pitchFamily="34" charset="0"/>
              </a:rPr>
              <a:t>O &amp; </a:t>
            </a:r>
            <a:r>
              <a:rPr lang="en-US" altLang="ko-KR" baseline="30000" dirty="0">
                <a:latin typeface="Segoe UI Semilight" panose="020B0402040204020203" pitchFamily="34" charset="0"/>
                <a:cs typeface="Segoe UI Semilight" panose="020B0402040204020203" pitchFamily="34" charset="0"/>
              </a:rPr>
              <a:t>197</a:t>
            </a:r>
            <a:r>
              <a:rPr lang="en-US" altLang="ko-KR" dirty="0">
                <a:latin typeface="Segoe UI Semilight" panose="020B0402040204020203" pitchFamily="34" charset="0"/>
                <a:cs typeface="Segoe UI Semilight" panose="020B0402040204020203" pitchFamily="34" charset="0"/>
              </a:rPr>
              <a:t>Au + 117.5A MeV </a:t>
            </a:r>
            <a:r>
              <a:rPr lang="en-US" altLang="ko-KR" baseline="30000" dirty="0">
                <a:latin typeface="Segoe UI Semilight" panose="020B0402040204020203" pitchFamily="34" charset="0"/>
                <a:cs typeface="Segoe UI Semilight" panose="020B0402040204020203" pitchFamily="34" charset="0"/>
              </a:rPr>
              <a:t>16</a:t>
            </a:r>
            <a:r>
              <a:rPr lang="en-US" altLang="ko-KR" dirty="0">
                <a:latin typeface="Segoe UI Semilight" panose="020B0402040204020203" pitchFamily="34" charset="0"/>
                <a:cs typeface="Segoe UI Semilight" panose="020B0402040204020203" pitchFamily="34" charset="0"/>
              </a:rPr>
              <a:t>O)</a:t>
            </a:r>
          </a:p>
          <a:p>
            <a:r>
              <a:rPr lang="en-US" altLang="ko-KR" dirty="0">
                <a:latin typeface="Segoe UI Semilight" panose="020B0402040204020203" pitchFamily="34" charset="0"/>
                <a:cs typeface="Segoe UI Semilight" panose="020B0402040204020203" pitchFamily="34" charset="0"/>
              </a:rPr>
              <a:t>In this work, </a:t>
            </a:r>
            <a:r>
              <a:rPr lang="en-US" altLang="ko-KR" sz="1800" dirty="0" err="1">
                <a:latin typeface="Segoe UI Semilight" panose="020B0402040204020203" pitchFamily="34" charset="0"/>
                <a:cs typeface="Segoe UI Semilight" panose="020B0402040204020203" pitchFamily="34" charset="0"/>
              </a:rPr>
              <a:t>σ</a:t>
            </a:r>
            <a:r>
              <a:rPr lang="en-US" altLang="ko-KR" sz="1800" baseline="-25000" dirty="0" err="1">
                <a:latin typeface="Segoe UI Semilight" panose="020B0402040204020203" pitchFamily="34" charset="0"/>
                <a:cs typeface="Segoe UI Semilight" panose="020B0402040204020203" pitchFamily="34" charset="0"/>
              </a:rPr>
              <a:t>D</a:t>
            </a:r>
            <a:r>
              <a:rPr lang="en-US" altLang="ko-KR" sz="1800"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 195 MeV/c around 90A MeV (</a:t>
            </a:r>
            <a:r>
              <a:rPr lang="en-US" altLang="ko-KR" dirty="0">
                <a:solidFill>
                  <a:srgbClr val="C00000"/>
                </a:solidFill>
                <a:latin typeface="Segoe UI Semilight" panose="020B0402040204020203" pitchFamily="34" charset="0"/>
                <a:cs typeface="Segoe UI Semilight" panose="020B0402040204020203" pitchFamily="34" charset="0"/>
              </a:rPr>
              <a:t>energy dependence </a:t>
            </a:r>
            <a:r>
              <a:rPr lang="en-US" altLang="ko-KR" dirty="0">
                <a:latin typeface="Segoe UI Semilight" panose="020B0402040204020203" pitchFamily="34" charset="0"/>
                <a:cs typeface="Segoe UI Semilight" panose="020B0402040204020203" pitchFamily="34" charset="0"/>
              </a:rPr>
              <a:t>reported in NuclPhysA.460.299.1986)</a:t>
            </a:r>
          </a:p>
          <a:p>
            <a:endParaRPr lang="en-US" altLang="ko-KR" dirty="0">
              <a:latin typeface="Segoe UI Semilight" panose="020B0402040204020203" pitchFamily="34" charset="0"/>
              <a:cs typeface="Segoe UI Semilight" panose="020B0402040204020203" pitchFamily="34" charset="0"/>
            </a:endParaRPr>
          </a:p>
          <a:p>
            <a:r>
              <a:rPr lang="en-US" altLang="ko-KR" dirty="0">
                <a:latin typeface="Segoe UI Semilight" panose="020B0402040204020203" pitchFamily="34" charset="0"/>
                <a:cs typeface="Segoe UI Semilight" panose="020B0402040204020203" pitchFamily="34" charset="0"/>
              </a:rPr>
              <a:t>Doubly-differential XS</a:t>
            </a:r>
          </a:p>
          <a:p>
            <a:endParaRPr lang="en-US" altLang="ko-KR" dirty="0">
              <a:latin typeface="Segoe UI Semilight" panose="020B0402040204020203" pitchFamily="34" charset="0"/>
              <a:cs typeface="Segoe UI Semilight" panose="020B0402040204020203" pitchFamily="34" charset="0"/>
            </a:endParaRPr>
          </a:p>
          <a:p>
            <a:endParaRPr lang="en-US" altLang="ko-KR" dirty="0">
              <a:latin typeface="Segoe UI Semilight" panose="020B0402040204020203" pitchFamily="34" charset="0"/>
              <a:cs typeface="Segoe UI Semilight" panose="020B0402040204020203" pitchFamily="34" charset="0"/>
            </a:endParaRPr>
          </a:p>
          <a:p>
            <a:endParaRPr lang="en-US" altLang="ko-KR" dirty="0">
              <a:latin typeface="Segoe UI Semilight" panose="020B0402040204020203" pitchFamily="34" charset="0"/>
              <a:cs typeface="Segoe UI Semilight" panose="020B0402040204020203" pitchFamily="34" charset="0"/>
            </a:endParaRPr>
          </a:p>
          <a:p>
            <a:endParaRPr lang="en-US" altLang="ko-KR" dirty="0">
              <a:latin typeface="Segoe UI Semilight" panose="020B0402040204020203" pitchFamily="34" charset="0"/>
              <a:cs typeface="Segoe UI Semilight" panose="020B0402040204020203" pitchFamily="34" charset="0"/>
            </a:endParaRPr>
          </a:p>
        </p:txBody>
      </p:sp>
      <p:pic>
        <p:nvPicPr>
          <p:cNvPr id="3" name="그림 2"/>
          <p:cNvPicPr>
            <a:picLocks noChangeAspect="1"/>
          </p:cNvPicPr>
          <p:nvPr/>
        </p:nvPicPr>
        <p:blipFill>
          <a:blip r:embed="rId4"/>
          <a:stretch>
            <a:fillRect/>
          </a:stretch>
        </p:blipFill>
        <p:spPr>
          <a:xfrm>
            <a:off x="8617866" y="1391995"/>
            <a:ext cx="3433016" cy="145394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3A0893-1852-49A8-9DA2-1F2AD72D6A79}"/>
                  </a:ext>
                </a:extLst>
              </p:cNvPr>
              <p:cNvSpPr txBox="1"/>
              <p:nvPr/>
            </p:nvSpPr>
            <p:spPr>
              <a:xfrm>
                <a:off x="467595" y="4060534"/>
                <a:ext cx="6236131" cy="18950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𝑑</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𝜎</m:t>
                          </m:r>
                        </m:num>
                        <m:den>
                          <m:r>
                            <a:rPr lang="en-US" altLang="ko-KR" b="0" i="1" smtClean="0">
                              <a:latin typeface="Cambria Math" panose="02040503050406030204" pitchFamily="18" charset="0"/>
                            </a:rPr>
                            <m:t>𝑑𝑃𝑑</m:t>
                          </m:r>
                          <m:r>
                            <m:rPr>
                              <m:sty m:val="p"/>
                            </m:rPr>
                            <a:rPr lang="en-US" altLang="ko-KR" b="0" i="0" smtClean="0">
                              <a:latin typeface="Cambria Math" panose="02040503050406030204" pitchFamily="18" charset="0"/>
                            </a:rPr>
                            <m:t>Ω</m:t>
                          </m:r>
                        </m:den>
                      </m:f>
                      <m:r>
                        <a:rPr lang="en-US" altLang="ko-KR" b="0" i="1" smtClean="0">
                          <a:latin typeface="Cambria Math" panose="02040503050406030204" pitchFamily="18" charset="0"/>
                        </a:rPr>
                        <m:t>=</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exp</m:t>
                          </m:r>
                        </m:fName>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𝑃</m:t>
                                      </m:r>
                                    </m:e>
                                    <m:sub>
                                      <m:r>
                                        <a:rPr lang="en-US" altLang="ko-KR" b="0" i="1" smtClean="0">
                                          <a:latin typeface="Cambria Math" panose="02040503050406030204" pitchFamily="18" charset="0"/>
                                          <a:ea typeface="Cambria Math" panose="02040503050406030204" pitchFamily="18" charset="0"/>
                                        </a:rPr>
                                        <m:t>⊥</m:t>
                                      </m:r>
                                    </m:sub>
                                    <m:sup>
                                      <m:r>
                                        <a:rPr lang="en-US" altLang="ko-KR" b="0" i="1" smtClean="0">
                                          <a:latin typeface="Cambria Math" panose="02040503050406030204" pitchFamily="18" charset="0"/>
                                        </a:rPr>
                                        <m:t>2</m:t>
                                      </m:r>
                                    </m:sup>
                                  </m:sSubSup>
                                </m:num>
                                <m:den>
                                  <m:r>
                                    <a:rPr lang="en-US" altLang="ko-KR" b="0" i="1" smtClean="0">
                                      <a:latin typeface="Cambria Math" panose="02040503050406030204" pitchFamily="18" charset="0"/>
                                    </a:rPr>
                                    <m:t>2</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𝜎</m:t>
                                      </m:r>
                                    </m:e>
                                    <m:sub>
                                      <m:r>
                                        <a:rPr lang="en-US" altLang="ko-KR" b="0" i="1" smtClean="0">
                                          <a:latin typeface="Cambria Math" panose="02040503050406030204" pitchFamily="18" charset="0"/>
                                          <a:ea typeface="Cambria Math" panose="02040503050406030204" pitchFamily="18" charset="0"/>
                                        </a:rPr>
                                        <m:t>⊥</m:t>
                                      </m:r>
                                    </m:sub>
                                    <m:sup>
                                      <m:r>
                                        <a:rPr lang="en-US" altLang="ko-KR" b="0" i="1" smtClean="0">
                                          <a:latin typeface="Cambria Math" panose="02040503050406030204" pitchFamily="18" charset="0"/>
                                        </a:rPr>
                                        <m:t>2</m:t>
                                      </m:r>
                                    </m:sup>
                                  </m:sSubSup>
                                </m:den>
                              </m:f>
                            </m:e>
                          </m:d>
                        </m:e>
                      </m:func>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eqArr>
                            <m:eqArrPr>
                              <m:ctrlPr>
                                <a:rPr lang="en-US" altLang="ko-KR" b="0" i="1" smtClean="0">
                                  <a:latin typeface="Cambria Math" panose="02040503050406030204" pitchFamily="18" charset="0"/>
                                </a:rPr>
                              </m:ctrlPr>
                            </m:eqArrPr>
                            <m:e>
                              <m:r>
                                <a:rPr lang="en-US" altLang="ko-KR" b="0" i="1" smtClean="0">
                                  <a:latin typeface="Cambria Math" panose="02040503050406030204" pitchFamily="18" charset="0"/>
                                </a:rPr>
                                <m:t>𝐴</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exp</m:t>
                                  </m:r>
                                </m:fName>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𝑃</m:t>
                                                      </m:r>
                                                    </m:e>
                                                    <m:sub>
                                                      <m:r>
                                                        <a:rPr lang="en-US" altLang="ko-KR" b="0" i="1" smtClean="0">
                                                          <a:latin typeface="Cambria Math" panose="02040503050406030204" pitchFamily="18" charset="0"/>
                                                        </a:rPr>
                                                        <m:t>||</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𝑃</m:t>
                                                      </m:r>
                                                    </m:e>
                                                    <m:sub>
                                                      <m:r>
                                                        <a:rPr lang="en-US" altLang="ko-KR" b="0" i="1" smtClean="0">
                                                          <a:latin typeface="Cambria Math" panose="02040503050406030204" pitchFamily="18" charset="0"/>
                                                        </a:rPr>
                                                        <m:t>0</m:t>
                                                      </m:r>
                                                    </m:sub>
                                                  </m:sSub>
                                                </m:e>
                                              </m:d>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2</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𝐿</m:t>
                                              </m:r>
                                            </m:sub>
                                            <m:sup>
                                              <m:r>
                                                <a:rPr lang="en-US" altLang="ko-KR" b="0" i="1" smtClean="0">
                                                  <a:latin typeface="Cambria Math" panose="02040503050406030204" pitchFamily="18" charset="0"/>
                                                </a:rPr>
                                                <m:t>2</m:t>
                                              </m:r>
                                            </m:sup>
                                          </m:sSubSup>
                                        </m:den>
                                      </m:f>
                                    </m:e>
                                  </m:d>
                                </m:e>
                              </m:func>
                              <m:r>
                                <a:rPr lang="en-US" altLang="ko-KR" b="0" i="1" smtClean="0">
                                  <a:latin typeface="Cambria Math" panose="02040503050406030204" pitchFamily="18" charset="0"/>
                                </a:rPr>
                                <m:t> </m:t>
                              </m:r>
                              <m:r>
                                <a:rPr lang="en-US" altLang="ko-KR" b="0" i="1" smtClean="0">
                                  <a:latin typeface="Cambria Math" panose="02040503050406030204" pitchFamily="18" charset="0"/>
                                </a:rPr>
                                <m:t>𝑓𝑜𝑟</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𝑃</m:t>
                                  </m:r>
                                </m:e>
                                <m:sub>
                                  <m:r>
                                    <a:rPr lang="en-US" altLang="ko-KR" b="0" i="1" smtClean="0">
                                      <a:latin typeface="Cambria Math" panose="02040503050406030204" pitchFamily="18" charset="0"/>
                                    </a:rPr>
                                    <m:t>||</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𝑃</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e>
                            <m:e>
                              <m:r>
                                <a:rPr lang="en-US" altLang="ko-KR" i="1">
                                  <a:latin typeface="Cambria Math" panose="02040503050406030204" pitchFamily="18" charset="0"/>
                                </a:rPr>
                                <m:t>𝐴</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exp</m:t>
                                  </m:r>
                                </m:fName>
                                <m:e>
                                  <m:d>
                                    <m:dPr>
                                      <m:ctrlPr>
                                        <a:rPr lang="en-US" altLang="ko-KR" i="1">
                                          <a:latin typeface="Cambria Math" panose="02040503050406030204" pitchFamily="18" charset="0"/>
                                        </a:rPr>
                                      </m:ctrlPr>
                                    </m:dPr>
                                    <m:e>
                                      <m:r>
                                        <a:rPr lang="en-US" altLang="ko-KR" i="1">
                                          <a:latin typeface="Cambria Math" panose="02040503050406030204" pitchFamily="18" charset="0"/>
                                        </a:rPr>
                                        <m:t>−</m:t>
                                      </m:r>
                                      <m:f>
                                        <m:fPr>
                                          <m:ctrlPr>
                                            <a:rPr lang="en-US" altLang="ko-KR" i="1">
                                              <a:latin typeface="Cambria Math" panose="02040503050406030204" pitchFamily="18" charset="0"/>
                                            </a:rPr>
                                          </m:ctrlPr>
                                        </m:fPr>
                                        <m:num>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b="0" i="1" smtClean="0">
                                                          <a:latin typeface="Cambria Math" panose="02040503050406030204" pitchFamily="18" charset="0"/>
                                                        </a:rPr>
                                                        <m:t>||</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0</m:t>
                                                      </m:r>
                                                    </m:sub>
                                                  </m:sSub>
                                                </m:e>
                                              </m:d>
                                            </m:e>
                                            <m:sup>
                                              <m:r>
                                                <a:rPr lang="en-US" altLang="ko-KR" i="1">
                                                  <a:latin typeface="Cambria Math" panose="02040503050406030204" pitchFamily="18" charset="0"/>
                                                </a:rPr>
                                                <m:t>2</m:t>
                                              </m:r>
                                            </m:sup>
                                          </m:sSup>
                                        </m:num>
                                        <m:den>
                                          <m:r>
                                            <a:rPr lang="en-US" altLang="ko-KR" i="1">
                                              <a:latin typeface="Cambria Math" panose="02040503050406030204" pitchFamily="18" charset="0"/>
                                            </a:rPr>
                                            <m:t>2</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𝜎</m:t>
                                              </m:r>
                                            </m:e>
                                            <m:sub>
                                              <m:r>
                                                <a:rPr lang="en-US" altLang="ko-KR" b="0" i="1" smtClean="0">
                                                  <a:latin typeface="Cambria Math" panose="02040503050406030204" pitchFamily="18" charset="0"/>
                                                </a:rPr>
                                                <m:t>𝐻</m:t>
                                              </m:r>
                                            </m:sub>
                                            <m:sup>
                                              <m:r>
                                                <a:rPr lang="en-US" altLang="ko-KR" i="1">
                                                  <a:latin typeface="Cambria Math" panose="02040503050406030204" pitchFamily="18" charset="0"/>
                                                </a:rPr>
                                                <m:t>2</m:t>
                                              </m:r>
                                            </m:sup>
                                          </m:sSubSup>
                                        </m:den>
                                      </m:f>
                                    </m:e>
                                  </m:d>
                                  <m:r>
                                    <a:rPr lang="en-US" altLang="ko-KR" i="1">
                                      <a:latin typeface="Cambria Math" panose="02040503050406030204" pitchFamily="18" charset="0"/>
                                    </a:rPr>
                                    <m:t>𝑓𝑜𝑟</m:t>
                                  </m:r>
                                  <m:r>
                                    <a:rPr lang="en-US" altLang="ko-KR" i="1">
                                      <a:latin typeface="Cambria Math" panose="02040503050406030204" pitchFamily="18" charset="0"/>
                                    </a:rPr>
                                    <m:t> (</m:t>
                                  </m:r>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𝑃</m:t>
                                      </m:r>
                                    </m:e>
                                    <m:sub>
                                      <m:r>
                                        <a:rPr lang="en-US" altLang="ko-KR" i="1">
                                          <a:latin typeface="Cambria Math" panose="02040503050406030204" pitchFamily="18" charset="0"/>
                                        </a:rPr>
                                        <m:t>0</m:t>
                                      </m:r>
                                    </m:sub>
                                  </m:sSub>
                                  <m:r>
                                    <a:rPr lang="en-US" altLang="ko-KR" i="1">
                                      <a:latin typeface="Cambria Math" panose="02040503050406030204" pitchFamily="18" charset="0"/>
                                    </a:rPr>
                                    <m:t>)</m:t>
                                  </m:r>
                                </m:e>
                              </m:func>
                            </m:e>
                          </m:eqArr>
                        </m:e>
                      </m:d>
                    </m:oMath>
                  </m:oMathPara>
                </a14:m>
                <a:endParaRPr lang="ko-KR" altLang="en-US" dirty="0"/>
              </a:p>
            </p:txBody>
          </p:sp>
        </mc:Choice>
        <mc:Fallback xmlns="">
          <p:sp>
            <p:nvSpPr>
              <p:cNvPr id="13" name="TextBox 12">
                <a:extLst>
                  <a:ext uri="{FF2B5EF4-FFF2-40B4-BE49-F238E27FC236}">
                    <a16:creationId xmlns:a16="http://schemas.microsoft.com/office/drawing/2014/main" id="{B33A0893-1852-49A8-9DA2-1F2AD72D6A79}"/>
                  </a:ext>
                </a:extLst>
              </p:cNvPr>
              <p:cNvSpPr txBox="1">
                <a:spLocks noRot="1" noChangeAspect="1" noMove="1" noResize="1" noEditPoints="1" noAdjustHandles="1" noChangeArrowheads="1" noChangeShapeType="1" noTextEdit="1"/>
              </p:cNvSpPr>
              <p:nvPr/>
            </p:nvSpPr>
            <p:spPr>
              <a:xfrm>
                <a:off x="467595" y="4060534"/>
                <a:ext cx="6236131" cy="1895006"/>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직사각형 3"/>
              <p:cNvSpPr/>
              <p:nvPr/>
            </p:nvSpPr>
            <p:spPr>
              <a:xfrm>
                <a:off x="6989768" y="4650471"/>
                <a:ext cx="4897238" cy="7888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𝜎</m:t>
                      </m:r>
                      <m:r>
                        <a:rPr lang="en-US" altLang="ko-KR" sz="2000" i="1" smtClean="0">
                          <a:latin typeface="Cambria Math" panose="02040503050406030204" pitchFamily="18" charset="0"/>
                        </a:rPr>
                        <m:t>=</m:t>
                      </m:r>
                      <m:nary>
                        <m:naryPr>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0</m:t>
                          </m:r>
                          <m:r>
                            <a:rPr lang="en-US" altLang="ko-KR" sz="2000" b="0" i="1" smtClean="0">
                              <a:latin typeface="Cambria Math" panose="02040503050406030204" pitchFamily="18" charset="0"/>
                            </a:rPr>
                            <m:t>.025</m:t>
                          </m:r>
                        </m:sub>
                        <m:sup>
                          <m:r>
                            <a:rPr lang="en-US" altLang="ko-KR" sz="2000" b="0" i="1" smtClean="0">
                              <a:latin typeface="Cambria Math" panose="02040503050406030204" pitchFamily="18" charset="0"/>
                            </a:rPr>
                            <m:t>0.025</m:t>
                          </m:r>
                        </m:sup>
                        <m:e>
                          <m:r>
                            <a:rPr lang="en-US" altLang="ko-KR" sz="2000" i="1">
                              <a:latin typeface="Cambria Math" panose="02040503050406030204" pitchFamily="18" charset="0"/>
                            </a:rPr>
                            <m:t>𝑑</m:t>
                          </m:r>
                          <m:r>
                            <m:rPr>
                              <m:brk m:alnAt="23"/>
                            </m:rPr>
                            <a:rPr lang="en-US" altLang="ko-KR" sz="2000" i="1">
                              <a:latin typeface="Cambria Math" panose="02040503050406030204" pitchFamily="18" charset="0"/>
                            </a:rPr>
                            <m:t>𝜙</m:t>
                          </m:r>
                          <m:nary>
                            <m:naryPr>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0</m:t>
                              </m:r>
                            </m:sub>
                            <m:sup>
                              <m:r>
                                <a:rPr lang="en-US" altLang="ko-KR" sz="2000" b="0" i="1" smtClean="0">
                                  <a:latin typeface="Cambria Math" panose="02040503050406030204" pitchFamily="18" charset="0"/>
                                </a:rPr>
                                <m:t>0.025</m:t>
                              </m:r>
                            </m:sup>
                            <m:e>
                              <m:r>
                                <a:rPr lang="en-US" altLang="ko-KR" sz="2000" b="0" i="1" smtClean="0">
                                  <a:latin typeface="Cambria Math" panose="02040503050406030204" pitchFamily="18" charset="0"/>
                                </a:rPr>
                                <m:t>𝑠𝑖𝑛</m:t>
                              </m:r>
                              <m:r>
                                <m:rPr>
                                  <m:brk m:alnAt="23"/>
                                </m:rPr>
                                <a:rPr lang="en-US" altLang="ko-KR" sz="2000" i="1">
                                  <a:latin typeface="Cambria Math" panose="02040503050406030204" pitchFamily="18" charset="0"/>
                                </a:rPr>
                                <m:t>𝜃</m:t>
                              </m:r>
                              <m:r>
                                <a:rPr lang="en-US" altLang="ko-KR" sz="2000" i="1">
                                  <a:latin typeface="Cambria Math" panose="02040503050406030204" pitchFamily="18" charset="0"/>
                                </a:rPr>
                                <m:t> </m:t>
                              </m:r>
                              <m:r>
                                <a:rPr lang="en-US" altLang="ko-KR" sz="2000" i="1">
                                  <a:latin typeface="Cambria Math" panose="02040503050406030204" pitchFamily="18" charset="0"/>
                                </a:rPr>
                                <m:t>𝑑</m:t>
                              </m:r>
                              <m:r>
                                <a:rPr lang="en-US" altLang="ko-KR" sz="2000" i="1">
                                  <a:latin typeface="Cambria Math" panose="02040503050406030204" pitchFamily="18" charset="0"/>
                                </a:rPr>
                                <m:t>𝜃</m:t>
                              </m:r>
                              <m:nary>
                                <m:naryPr>
                                  <m:ctrlPr>
                                    <a:rPr lang="en-US" altLang="ko-KR" sz="2000" i="1">
                                      <a:latin typeface="Cambria Math" panose="02040503050406030204" pitchFamily="18" charset="0"/>
                                    </a:rPr>
                                  </m:ctrlPr>
                                </m:naryPr>
                                <m:sub>
                                  <m:r>
                                    <m:rPr>
                                      <m:brk m:alnAt="23"/>
                                    </m:rPr>
                                    <a:rPr lang="en-US" altLang="ko-KR" sz="2000" i="1">
                                      <a:latin typeface="Cambria Math" panose="02040503050406030204" pitchFamily="18" charset="0"/>
                                    </a:rPr>
                                    <m:t>0</m:t>
                                  </m:r>
                                </m:sub>
                                <m:sup>
                                  <m:r>
                                    <a:rPr lang="en-US" altLang="ko-KR" sz="2000" i="1">
                                      <a:latin typeface="Cambria Math" panose="02040503050406030204" pitchFamily="18" charset="0"/>
                                      <a:ea typeface="Cambria Math" panose="02040503050406030204" pitchFamily="18" charset="0"/>
                                    </a:rPr>
                                    <m:t>∞</m:t>
                                  </m:r>
                                </m:sup>
                                <m:e>
                                  <m:f>
                                    <m:fPr>
                                      <m:ctrlPr>
                                        <a:rPr lang="en-US" altLang="ko-KR" sz="2000" i="1">
                                          <a:latin typeface="Cambria Math" panose="02040503050406030204" pitchFamily="18" charset="0"/>
                                        </a:rPr>
                                      </m:ctrlPr>
                                    </m:fPr>
                                    <m:num>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𝑑</m:t>
                                          </m:r>
                                        </m:e>
                                        <m:sup>
                                          <m:r>
                                            <a:rPr lang="en-US" altLang="ko-KR" sz="2000" i="1">
                                              <a:latin typeface="Cambria Math" panose="02040503050406030204" pitchFamily="18" charset="0"/>
                                            </a:rPr>
                                            <m:t>2</m:t>
                                          </m:r>
                                        </m:sup>
                                      </m:sSup>
                                      <m:r>
                                        <a:rPr lang="en-US" altLang="ko-KR" sz="2000" i="1">
                                          <a:latin typeface="Cambria Math" panose="02040503050406030204" pitchFamily="18" charset="0"/>
                                        </a:rPr>
                                        <m:t>𝜎</m:t>
                                      </m:r>
                                    </m:num>
                                    <m:den>
                                      <m:r>
                                        <a:rPr lang="en-US" altLang="ko-KR" sz="2000" i="1">
                                          <a:latin typeface="Cambria Math" panose="02040503050406030204" pitchFamily="18" charset="0"/>
                                        </a:rPr>
                                        <m:t>𝑑𝑃𝑑</m:t>
                                      </m:r>
                                      <m:r>
                                        <m:rPr>
                                          <m:sty m:val="p"/>
                                        </m:rPr>
                                        <a:rPr lang="en-US" altLang="ko-KR" sz="2000">
                                          <a:latin typeface="Cambria Math" panose="02040503050406030204" pitchFamily="18" charset="0"/>
                                        </a:rPr>
                                        <m:t>Ω</m:t>
                                      </m:r>
                                    </m:den>
                                  </m:f>
                                  <m:r>
                                    <a:rPr lang="en-US" altLang="ko-KR" sz="2000" i="1">
                                      <a:latin typeface="Cambria Math" panose="02040503050406030204" pitchFamily="18" charset="0"/>
                                    </a:rPr>
                                    <m:t>𝑑𝑃</m:t>
                                  </m:r>
                                </m:e>
                              </m:nary>
                            </m:e>
                          </m:nary>
                        </m:e>
                      </m:nary>
                    </m:oMath>
                  </m:oMathPara>
                </a14:m>
                <a:endParaRPr lang="ko-KR" altLang="en-US" sz="2000" dirty="0"/>
              </a:p>
            </p:txBody>
          </p:sp>
        </mc:Choice>
        <mc:Fallback xmlns="">
          <p:sp>
            <p:nvSpPr>
              <p:cNvPr id="4" name="직사각형 3"/>
              <p:cNvSpPr>
                <a:spLocks noRot="1" noChangeAspect="1" noMove="1" noResize="1" noEditPoints="1" noAdjustHandles="1" noChangeArrowheads="1" noChangeShapeType="1" noTextEdit="1"/>
              </p:cNvSpPr>
              <p:nvPr/>
            </p:nvSpPr>
            <p:spPr>
              <a:xfrm>
                <a:off x="6989768" y="4650471"/>
                <a:ext cx="4897238" cy="78880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5632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19</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5309787"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Systematic Error</a:t>
            </a:r>
            <a:endParaRPr lang="ko-KR" altLang="en-US" sz="2400" dirty="0">
              <a:solidFill>
                <a:srgbClr val="FF0000"/>
              </a:solidFill>
            </a:endParaRPr>
          </a:p>
        </p:txBody>
      </p:sp>
      <p:sp>
        <p:nvSpPr>
          <p:cNvPr id="8" name="TextBox 7">
            <a:extLst>
              <a:ext uri="{FF2B5EF4-FFF2-40B4-BE49-F238E27FC236}">
                <a16:creationId xmlns:a16="http://schemas.microsoft.com/office/drawing/2014/main" id="{63162D1C-BC74-47B8-83D7-CE9EC6C897DC}"/>
              </a:ext>
            </a:extLst>
          </p:cNvPr>
          <p:cNvSpPr txBox="1"/>
          <p:nvPr/>
        </p:nvSpPr>
        <p:spPr>
          <a:xfrm>
            <a:off x="76676" y="709885"/>
            <a:ext cx="11676300" cy="369332"/>
          </a:xfrm>
          <a:prstGeom prst="rect">
            <a:avLst/>
          </a:prstGeom>
          <a:noFill/>
        </p:spPr>
        <p:txBody>
          <a:bodyPr wrap="square">
            <a:spAutoFit/>
          </a:bodyPr>
          <a:lstStyle/>
          <a:p>
            <a:r>
              <a:rPr lang="en-US" altLang="ko-KR" dirty="0">
                <a:latin typeface="Segoe UI Semilight" panose="020B0402040204020203" pitchFamily="34" charset="0"/>
                <a:cs typeface="Segoe UI Semilight" panose="020B0402040204020203" pitchFamily="34" charset="0"/>
              </a:rPr>
              <a:t>The</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ambiguity</a:t>
            </a:r>
            <a:r>
              <a:rPr lang="ko-KR" altLang="en-US" dirty="0">
                <a:latin typeface="Segoe UI Semilight" panose="020B0402040204020203" pitchFamily="34" charset="0"/>
                <a:cs typeface="Segoe UI Semilight" panose="020B0402040204020203" pitchFamily="34" charset="0"/>
              </a:rPr>
              <a:t> </a:t>
            </a:r>
            <a:r>
              <a:rPr lang="en-US" altLang="ko-KR" dirty="0">
                <a:latin typeface="Segoe UI Semilight" panose="020B0402040204020203" pitchFamily="34" charset="0"/>
                <a:cs typeface="Segoe UI Semilight" panose="020B0402040204020203" pitchFamily="34" charset="0"/>
              </a:rPr>
              <a:t>of transverse momentum distributions was taken into account as the systematic error of XS </a:t>
            </a:r>
            <a:r>
              <a:rPr lang="en-US" altLang="ko-KR" sz="1800" dirty="0">
                <a:solidFill>
                  <a:srgbClr val="FF0000"/>
                </a:solidFill>
              </a:rPr>
              <a:t>(???)</a:t>
            </a:r>
            <a:endParaRPr lang="en-US" altLang="ko-KR" dirty="0">
              <a:latin typeface="Segoe UI Semilight" panose="020B0402040204020203" pitchFamily="34" charset="0"/>
              <a:cs typeface="Segoe UI Semilight" panose="020B0402040204020203" pitchFamily="34" charset="0"/>
            </a:endParaRPr>
          </a:p>
        </p:txBody>
      </p:sp>
      <p:pic>
        <p:nvPicPr>
          <p:cNvPr id="6" name="그림 5">
            <a:extLst>
              <a:ext uri="{FF2B5EF4-FFF2-40B4-BE49-F238E27FC236}">
                <a16:creationId xmlns:a16="http://schemas.microsoft.com/office/drawing/2014/main" id="{827AF0BF-765F-40BE-B8E0-40F56F44C9EE}"/>
              </a:ext>
            </a:extLst>
          </p:cNvPr>
          <p:cNvPicPr>
            <a:picLocks noChangeAspect="1"/>
          </p:cNvPicPr>
          <p:nvPr/>
        </p:nvPicPr>
        <p:blipFill>
          <a:blip r:embed="rId2"/>
          <a:stretch>
            <a:fillRect/>
          </a:stretch>
        </p:blipFill>
        <p:spPr>
          <a:xfrm>
            <a:off x="6855271" y="1568701"/>
            <a:ext cx="4897705" cy="372059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5DD34A-1388-4CB8-848B-FCF7D68AF40E}"/>
                  </a:ext>
                </a:extLst>
              </p:cNvPr>
              <p:cNvSpPr txBox="1"/>
              <p:nvPr/>
            </p:nvSpPr>
            <p:spPr>
              <a:xfrm>
                <a:off x="6742206" y="5289299"/>
                <a:ext cx="5447080" cy="584775"/>
              </a:xfrm>
              <a:prstGeom prst="rect">
                <a:avLst/>
              </a:prstGeom>
              <a:noFill/>
            </p:spPr>
            <p:txBody>
              <a:bodyPr wrap="square">
                <a:spAutoFit/>
              </a:bodyPr>
              <a:lstStyle/>
              <a:p>
                <a:pPr algn="ctr"/>
                <a:r>
                  <a:rPr lang="en-US" altLang="ko-KR" sz="1600" dirty="0">
                    <a:latin typeface="Segoe UI Semilight" panose="020B0402040204020203" pitchFamily="34" charset="0"/>
                    <a:cs typeface="Segoe UI Semilight" panose="020B0402040204020203" pitchFamily="34" charset="0"/>
                  </a:rPr>
                  <a:t>Overall systematic error for the production XS (solid line)</a:t>
                </a:r>
                <a:endParaRPr lang="en-US" altLang="ko-KR" sz="1600" baseline="-25000" dirty="0">
                  <a:latin typeface="Segoe UI Semilight" panose="020B0402040204020203" pitchFamily="34" charset="0"/>
                  <a:cs typeface="Segoe UI Semilight" panose="020B0402040204020203" pitchFamily="34" charset="0"/>
                </a:endParaRPr>
              </a:p>
              <a:p>
                <a:pPr algn="ctr"/>
                <a:r>
                  <a:rPr lang="en-US" altLang="ko-KR" sz="1600" dirty="0">
                    <a:latin typeface="Segoe UI Semilight" panose="020B0402040204020203" pitchFamily="34" charset="0"/>
                    <a:cs typeface="Segoe UI Semilight" panose="020B0402040204020203" pitchFamily="34" charset="0"/>
                  </a:rPr>
                  <a:t>Dashed line shows originated from ambiguity σ</a:t>
                </a:r>
                <a14:m>
                  <m:oMath xmlns:m="http://schemas.openxmlformats.org/officeDocument/2006/math">
                    <m:r>
                      <a:rPr lang="en-US" altLang="ko-KR" sz="1600" i="1">
                        <a:latin typeface="Cambria Math" panose="02040503050406030204" pitchFamily="18" charset="0"/>
                        <a:ea typeface="Cambria Math" panose="02040503050406030204" pitchFamily="18" charset="0"/>
                      </a:rPr>
                      <m:t>⊥</m:t>
                    </m:r>
                  </m:oMath>
                </a14:m>
                <a:endParaRPr lang="en-US" altLang="ko-KR" sz="1600" dirty="0">
                  <a:latin typeface="Segoe UI Semilight" panose="020B0402040204020203" pitchFamily="34" charset="0"/>
                  <a:cs typeface="Segoe UI Semilight" panose="020B0402040204020203" pitchFamily="34" charset="0"/>
                </a:endParaRPr>
              </a:p>
            </p:txBody>
          </p:sp>
        </mc:Choice>
        <mc:Fallback xmlns="">
          <p:sp>
            <p:nvSpPr>
              <p:cNvPr id="14" name="TextBox 13">
                <a:extLst>
                  <a:ext uri="{FF2B5EF4-FFF2-40B4-BE49-F238E27FC236}">
                    <a16:creationId xmlns:a16="http://schemas.microsoft.com/office/drawing/2014/main" id="{485DD34A-1388-4CB8-848B-FCF7D68AF40E}"/>
                  </a:ext>
                </a:extLst>
              </p:cNvPr>
              <p:cNvSpPr txBox="1">
                <a:spLocks noRot="1" noChangeAspect="1" noMove="1" noResize="1" noEditPoints="1" noAdjustHandles="1" noChangeArrowheads="1" noChangeShapeType="1" noTextEdit="1"/>
              </p:cNvSpPr>
              <p:nvPr/>
            </p:nvSpPr>
            <p:spPr>
              <a:xfrm>
                <a:off x="6742206" y="5289299"/>
                <a:ext cx="5447080" cy="584775"/>
              </a:xfrm>
              <a:prstGeom prst="rect">
                <a:avLst/>
              </a:prstGeom>
              <a:blipFill>
                <a:blip r:embed="rId3"/>
                <a:stretch>
                  <a:fillRect t="-4167" b="-11458"/>
                </a:stretch>
              </a:blipFill>
            </p:spPr>
            <p:txBody>
              <a:bodyPr/>
              <a:lstStyle/>
              <a:p>
                <a:r>
                  <a:rPr lang="ko-KR" altLang="en-US">
                    <a:noFill/>
                  </a:rPr>
                  <a:t> </a:t>
                </a:r>
              </a:p>
            </p:txBody>
          </p:sp>
        </mc:Fallback>
      </mc:AlternateContent>
      <p:pic>
        <p:nvPicPr>
          <p:cNvPr id="15" name="그림 14">
            <a:extLst>
              <a:ext uri="{FF2B5EF4-FFF2-40B4-BE49-F238E27FC236}">
                <a16:creationId xmlns:a16="http://schemas.microsoft.com/office/drawing/2014/main" id="{866AD3BC-EC8D-4016-90BB-44BF86040C96}"/>
              </a:ext>
            </a:extLst>
          </p:cNvPr>
          <p:cNvPicPr>
            <a:picLocks noChangeAspect="1"/>
          </p:cNvPicPr>
          <p:nvPr/>
        </p:nvPicPr>
        <p:blipFill>
          <a:blip r:embed="rId4"/>
          <a:stretch>
            <a:fillRect/>
          </a:stretch>
        </p:blipFill>
        <p:spPr>
          <a:xfrm>
            <a:off x="254546" y="4135035"/>
            <a:ext cx="6164415" cy="1681649"/>
          </a:xfrm>
          <a:prstGeom prst="rect">
            <a:avLst/>
          </a:prstGeom>
        </p:spPr>
      </p:pic>
      <p:pic>
        <p:nvPicPr>
          <p:cNvPr id="17" name="그림 16">
            <a:extLst>
              <a:ext uri="{FF2B5EF4-FFF2-40B4-BE49-F238E27FC236}">
                <a16:creationId xmlns:a16="http://schemas.microsoft.com/office/drawing/2014/main" id="{BB842123-0E8C-43E1-8CDD-A7F5F6F811B6}"/>
              </a:ext>
            </a:extLst>
          </p:cNvPr>
          <p:cNvPicPr>
            <a:picLocks noChangeAspect="1"/>
          </p:cNvPicPr>
          <p:nvPr/>
        </p:nvPicPr>
        <p:blipFill>
          <a:blip r:embed="rId5"/>
          <a:stretch>
            <a:fillRect/>
          </a:stretch>
        </p:blipFill>
        <p:spPr>
          <a:xfrm>
            <a:off x="273172" y="1356216"/>
            <a:ext cx="6145789" cy="2697285"/>
          </a:xfrm>
          <a:prstGeom prst="rect">
            <a:avLst/>
          </a:prstGeom>
        </p:spPr>
      </p:pic>
    </p:spTree>
    <p:extLst>
      <p:ext uri="{BB962C8B-B14F-4D97-AF65-F5344CB8AC3E}">
        <p14:creationId xmlns:p14="http://schemas.microsoft.com/office/powerpoint/2010/main" val="217665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슬라이드 번호 개체 틀 13">
            <a:extLst>
              <a:ext uri="{FF2B5EF4-FFF2-40B4-BE49-F238E27FC236}">
                <a16:creationId xmlns:a16="http://schemas.microsoft.com/office/drawing/2014/main" id="{E416B67B-2E60-4042-B72B-242059D24445}"/>
              </a:ext>
            </a:extLst>
          </p:cNvPr>
          <p:cNvSpPr>
            <a:spLocks noGrp="1"/>
          </p:cNvSpPr>
          <p:nvPr>
            <p:ph type="sldNum" sz="quarter" idx="12"/>
          </p:nvPr>
        </p:nvSpPr>
        <p:spPr/>
        <p:txBody>
          <a:bodyPr/>
          <a:lstStyle/>
          <a:p>
            <a:fld id="{8BA1AD79-10DC-4FFB-ABEA-6606848873D2}" type="slidenum">
              <a:rPr lang="ko-KR" altLang="en-US" smtClean="0"/>
              <a:pPr/>
              <a:t>2</a:t>
            </a:fld>
            <a:endParaRPr lang="ko-KR" altLang="en-US" dirty="0"/>
          </a:p>
        </p:txBody>
      </p:sp>
      <p:sp>
        <p:nvSpPr>
          <p:cNvPr id="25" name="TextBox 24">
            <a:extLst>
              <a:ext uri="{FF2B5EF4-FFF2-40B4-BE49-F238E27FC236}">
                <a16:creationId xmlns:a16="http://schemas.microsoft.com/office/drawing/2014/main" id="{7C4993F3-D66A-44E0-91DB-C612E9D0434B}"/>
              </a:ext>
            </a:extLst>
          </p:cNvPr>
          <p:cNvSpPr txBox="1"/>
          <p:nvPr/>
        </p:nvSpPr>
        <p:spPr>
          <a:xfrm>
            <a:off x="618301" y="132039"/>
            <a:ext cx="5975738"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r>
              <a:rPr lang="en-US" altLang="ko-KR" sz="2400" dirty="0"/>
              <a:t>M. </a:t>
            </a:r>
            <a:r>
              <a:rPr lang="en-US" altLang="ko-KR" sz="2400" dirty="0" err="1"/>
              <a:t>Notani</a:t>
            </a:r>
            <a:r>
              <a:rPr lang="en-US" altLang="ko-KR" sz="2400" dirty="0"/>
              <a:t> et al., PhysRevC.76.044605 (2007)</a:t>
            </a:r>
            <a:endParaRPr lang="ko-KR" altLang="en-US" sz="2400" dirty="0"/>
          </a:p>
        </p:txBody>
      </p:sp>
      <p:pic>
        <p:nvPicPr>
          <p:cNvPr id="28" name="그림 27">
            <a:extLst>
              <a:ext uri="{FF2B5EF4-FFF2-40B4-BE49-F238E27FC236}">
                <a16:creationId xmlns:a16="http://schemas.microsoft.com/office/drawing/2014/main" id="{CDEC556C-E565-40A8-BB63-F5AD15CBA9F9}"/>
              </a:ext>
            </a:extLst>
          </p:cNvPr>
          <p:cNvPicPr>
            <a:picLocks noChangeAspect="1"/>
          </p:cNvPicPr>
          <p:nvPr/>
        </p:nvPicPr>
        <p:blipFill>
          <a:blip r:embed="rId2"/>
          <a:stretch>
            <a:fillRect/>
          </a:stretch>
        </p:blipFill>
        <p:spPr>
          <a:xfrm>
            <a:off x="303447" y="812686"/>
            <a:ext cx="6605446" cy="4196309"/>
          </a:xfrm>
          <a:prstGeom prst="rect">
            <a:avLst/>
          </a:prstGeom>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58F08B21-F174-4788-9F9E-6D31FA612DB0}"/>
              </a:ext>
            </a:extLst>
          </p:cNvPr>
          <p:cNvSpPr txBox="1"/>
          <p:nvPr/>
        </p:nvSpPr>
        <p:spPr>
          <a:xfrm>
            <a:off x="7102470" y="887350"/>
            <a:ext cx="4894097" cy="1881669"/>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lnSpc>
                <a:spcPct val="150000"/>
              </a:lnSpc>
            </a:pPr>
            <a:r>
              <a:rPr lang="en-US" altLang="ko-KR" sz="2000" dirty="0"/>
              <a:t>(</a:t>
            </a:r>
            <a:r>
              <a:rPr lang="ko-KR" altLang="en-US" sz="2000" dirty="0"/>
              <a:t>목표</a:t>
            </a:r>
            <a:r>
              <a:rPr lang="en-US" altLang="ko-KR" sz="2000" dirty="0"/>
              <a:t>) </a:t>
            </a:r>
          </a:p>
          <a:p>
            <a:pPr algn="l">
              <a:lnSpc>
                <a:spcPct val="150000"/>
              </a:lnSpc>
            </a:pPr>
            <a:r>
              <a:rPr lang="en-US" altLang="ko-KR" sz="2000" dirty="0"/>
              <a:t>LISE++ Projectile Fragmentation </a:t>
            </a:r>
            <a:r>
              <a:rPr lang="ko-KR" altLang="en-US" sz="2000" dirty="0"/>
              <a:t>모델 이해</a:t>
            </a:r>
            <a:endParaRPr lang="en-US" altLang="ko-KR" sz="2000" dirty="0"/>
          </a:p>
          <a:p>
            <a:pPr algn="l">
              <a:lnSpc>
                <a:spcPct val="150000"/>
              </a:lnSpc>
            </a:pPr>
            <a:r>
              <a:rPr lang="en-US" altLang="ko-KR" sz="2000" dirty="0"/>
              <a:t>1.  Production</a:t>
            </a:r>
            <a:r>
              <a:rPr lang="ko-KR" altLang="en-US" sz="2000" dirty="0"/>
              <a:t> </a:t>
            </a:r>
            <a:r>
              <a:rPr lang="en-US" altLang="ko-KR" sz="2000" dirty="0"/>
              <a:t>Cross Section (XS)</a:t>
            </a:r>
          </a:p>
          <a:p>
            <a:pPr algn="l">
              <a:lnSpc>
                <a:spcPct val="150000"/>
              </a:lnSpc>
            </a:pPr>
            <a:r>
              <a:rPr lang="en-US" altLang="ko-KR" sz="2000" dirty="0"/>
              <a:t>2.  Momentum distribution</a:t>
            </a:r>
          </a:p>
        </p:txBody>
      </p:sp>
    </p:spTree>
    <p:extLst>
      <p:ext uri="{BB962C8B-B14F-4D97-AF65-F5344CB8AC3E}">
        <p14:creationId xmlns:p14="http://schemas.microsoft.com/office/powerpoint/2010/main" val="476232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그림 68">
            <a:extLst>
              <a:ext uri="{FF2B5EF4-FFF2-40B4-BE49-F238E27FC236}">
                <a16:creationId xmlns:a16="http://schemas.microsoft.com/office/drawing/2014/main" id="{35383413-B3E8-4349-B4BD-74434DD33A5D}"/>
              </a:ext>
            </a:extLst>
          </p:cNvPr>
          <p:cNvPicPr>
            <a:picLocks noChangeAspect="1"/>
          </p:cNvPicPr>
          <p:nvPr/>
        </p:nvPicPr>
        <p:blipFill>
          <a:blip r:embed="rId2"/>
          <a:stretch>
            <a:fillRect/>
          </a:stretch>
        </p:blipFill>
        <p:spPr>
          <a:xfrm>
            <a:off x="8002004" y="3289225"/>
            <a:ext cx="3826374" cy="2950885"/>
          </a:xfrm>
          <a:prstGeom prst="rect">
            <a:avLst/>
          </a:prstGeom>
        </p:spPr>
      </p:pic>
      <p:pic>
        <p:nvPicPr>
          <p:cNvPr id="67" name="그림 66">
            <a:extLst>
              <a:ext uri="{FF2B5EF4-FFF2-40B4-BE49-F238E27FC236}">
                <a16:creationId xmlns:a16="http://schemas.microsoft.com/office/drawing/2014/main" id="{E188902A-E8BB-4A93-9F1E-E58CD0E4F0E9}"/>
              </a:ext>
            </a:extLst>
          </p:cNvPr>
          <p:cNvPicPr>
            <a:picLocks noChangeAspect="1"/>
          </p:cNvPicPr>
          <p:nvPr/>
        </p:nvPicPr>
        <p:blipFill>
          <a:blip r:embed="rId3"/>
          <a:stretch>
            <a:fillRect/>
          </a:stretch>
        </p:blipFill>
        <p:spPr>
          <a:xfrm>
            <a:off x="8133576" y="399635"/>
            <a:ext cx="3630483" cy="2883155"/>
          </a:xfrm>
          <a:prstGeom prst="rect">
            <a:avLst/>
          </a:prstGeom>
        </p:spPr>
      </p:pic>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20</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6125395"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Momentum Peak Shift</a:t>
            </a:r>
            <a:endParaRPr lang="ko-KR" altLang="en-US" sz="2400" dirty="0"/>
          </a:p>
        </p:txBody>
      </p:sp>
      <p:sp>
        <p:nvSpPr>
          <p:cNvPr id="16" name="TextBox 15">
            <a:extLst>
              <a:ext uri="{FF2B5EF4-FFF2-40B4-BE49-F238E27FC236}">
                <a16:creationId xmlns:a16="http://schemas.microsoft.com/office/drawing/2014/main" id="{3B1BF088-9455-41D4-8FF1-90CA91A08F20}"/>
              </a:ext>
            </a:extLst>
          </p:cNvPr>
          <p:cNvSpPr txBox="1"/>
          <p:nvPr/>
        </p:nvSpPr>
        <p:spPr>
          <a:xfrm>
            <a:off x="318279" y="630904"/>
            <a:ext cx="8739318" cy="871713"/>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 = (projectile velocity) – (the most probable velocity of fragment from P</a:t>
            </a:r>
            <a:r>
              <a:rPr lang="en-US" altLang="ko-KR" sz="1800" baseline="-25000" dirty="0"/>
              <a:t>0</a:t>
            </a:r>
            <a:r>
              <a:rPr lang="en-US" altLang="ko-KR" sz="1800" dirty="0"/>
              <a:t>)</a:t>
            </a:r>
          </a:p>
          <a:p>
            <a:pPr>
              <a:lnSpc>
                <a:spcPct val="150000"/>
              </a:lnSpc>
            </a:pPr>
            <a:r>
              <a:rPr lang="en-US" altLang="ko-KR" sz="1800" dirty="0"/>
              <a:t>Unit: MeV per nucleon [A MeV]</a:t>
            </a:r>
          </a:p>
        </p:txBody>
      </p:sp>
      <p:sp>
        <p:nvSpPr>
          <p:cNvPr id="47" name="슬라이드 번호 개체 틀 1">
            <a:extLst>
              <a:ext uri="{FF2B5EF4-FFF2-40B4-BE49-F238E27FC236}">
                <a16:creationId xmlns:a16="http://schemas.microsoft.com/office/drawing/2014/main" id="{B496AEDB-E417-4C83-AEC6-1B40E9C2528C}"/>
              </a:ext>
            </a:extLst>
          </p:cNvPr>
          <p:cNvSpPr txBox="1">
            <a:spLocks/>
          </p:cNvSpPr>
          <p:nvPr/>
        </p:nvSpPr>
        <p:spPr>
          <a:xfrm>
            <a:off x="9448800" y="0"/>
            <a:ext cx="2743200" cy="365125"/>
          </a:xfrm>
          <a:prstGeom prst="rect">
            <a:avLst/>
          </a:prstGeom>
        </p:spPr>
        <p:txBody>
          <a:bodyPr/>
          <a:lstStyle>
            <a:defPPr>
              <a:defRPr lang="ko-KR"/>
            </a:defPPr>
            <a:lvl1pPr marL="0" algn="r" defTabSz="914400" rtl="0" eaLnBrk="1" latinLnBrk="1" hangingPunct="1">
              <a:defRPr sz="1800" b="0" kern="1200">
                <a:solidFill>
                  <a:schemeClr val="tx1"/>
                </a:solidFill>
                <a:latin typeface="Segoe UI Semilight" panose="020B0402040204020203" pitchFamily="34" charset="0"/>
                <a:ea typeface="+mn-ea"/>
                <a:cs typeface="Segoe UI Semilight" panose="020B0402040204020203"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BA1AD79-10DC-4FFB-ABEA-6606848873D2}" type="slidenum">
              <a:rPr lang="ko-KR" altLang="en-US" smtClean="0"/>
              <a:pPr/>
              <a:t>20</a:t>
            </a:fld>
            <a:endParaRPr lang="ko-KR" altLang="en-US" dirty="0"/>
          </a:p>
        </p:txBody>
      </p:sp>
      <p:cxnSp>
        <p:nvCxnSpPr>
          <p:cNvPr id="10" name="직선 화살표 연결선 9">
            <a:extLst>
              <a:ext uri="{FF2B5EF4-FFF2-40B4-BE49-F238E27FC236}">
                <a16:creationId xmlns:a16="http://schemas.microsoft.com/office/drawing/2014/main" id="{080573F0-F1BD-4508-9E62-2BEB0F797E61}"/>
              </a:ext>
            </a:extLst>
          </p:cNvPr>
          <p:cNvCxnSpPr>
            <a:cxnSpLocks/>
          </p:cNvCxnSpPr>
          <p:nvPr/>
        </p:nvCxnSpPr>
        <p:spPr>
          <a:xfrm>
            <a:off x="8474840" y="764771"/>
            <a:ext cx="242012" cy="66693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04348B48-11D4-4B00-8B27-1BF575FB6269}"/>
              </a:ext>
            </a:extLst>
          </p:cNvPr>
          <p:cNvCxnSpPr>
            <a:cxnSpLocks/>
          </p:cNvCxnSpPr>
          <p:nvPr/>
        </p:nvCxnSpPr>
        <p:spPr>
          <a:xfrm flipH="1">
            <a:off x="8716852" y="3667416"/>
            <a:ext cx="196397" cy="4197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351BB9A-E365-442D-A954-3BE6D02D5E65}"/>
              </a:ext>
            </a:extLst>
          </p:cNvPr>
          <p:cNvSpPr txBox="1"/>
          <p:nvPr/>
        </p:nvSpPr>
        <p:spPr>
          <a:xfrm>
            <a:off x="7575446" y="395439"/>
            <a:ext cx="1330814" cy="369332"/>
          </a:xfrm>
          <a:prstGeom prst="rect">
            <a:avLst/>
          </a:prstGeom>
          <a:noFill/>
        </p:spPr>
        <p:txBody>
          <a:bodyPr wrap="none" rtlCol="0">
            <a:spAutoFit/>
          </a:bodyPr>
          <a:lstStyle/>
          <a:p>
            <a:r>
              <a:rPr lang="en-US" altLang="ko-KR" dirty="0">
                <a:solidFill>
                  <a:srgbClr val="C00000"/>
                </a:solidFill>
                <a:latin typeface="Arial" panose="020B0604020202020204" pitchFamily="34" charset="0"/>
                <a:cs typeface="Arial" panose="020B0604020202020204" pitchFamily="34" charset="0"/>
              </a:rPr>
              <a:t>87.5 </a:t>
            </a:r>
            <a:r>
              <a:rPr lang="en-US" altLang="ko-KR" dirty="0" err="1">
                <a:solidFill>
                  <a:srgbClr val="C00000"/>
                </a:solidFill>
                <a:latin typeface="Arial" panose="020B0604020202020204" pitchFamily="34" charset="0"/>
                <a:cs typeface="Arial" panose="020B0604020202020204" pitchFamily="34" charset="0"/>
              </a:rPr>
              <a:t>AMeV</a:t>
            </a:r>
            <a:endParaRPr lang="ko-KR" altLang="en-US" dirty="0">
              <a:solidFill>
                <a:srgbClr val="C00000"/>
              </a:solidFill>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BDB08A8A-7385-46BB-A744-CDE82E9E3F86}"/>
              </a:ext>
            </a:extLst>
          </p:cNvPr>
          <p:cNvSpPr txBox="1"/>
          <p:nvPr/>
        </p:nvSpPr>
        <p:spPr>
          <a:xfrm>
            <a:off x="8716852" y="3346324"/>
            <a:ext cx="1313245" cy="369332"/>
          </a:xfrm>
          <a:prstGeom prst="rect">
            <a:avLst/>
          </a:prstGeom>
          <a:noFill/>
        </p:spPr>
        <p:txBody>
          <a:bodyPr wrap="none" rtlCol="0">
            <a:spAutoFit/>
          </a:bodyPr>
          <a:lstStyle/>
          <a:p>
            <a:r>
              <a:rPr lang="en-US" altLang="ko-KR" dirty="0">
                <a:solidFill>
                  <a:srgbClr val="C00000"/>
                </a:solidFill>
                <a:latin typeface="Arial" panose="020B0604020202020204" pitchFamily="34" charset="0"/>
                <a:cs typeface="Arial" panose="020B0604020202020204" pitchFamily="34" charset="0"/>
              </a:rPr>
              <a:t>93.8 </a:t>
            </a:r>
            <a:r>
              <a:rPr lang="en-US" altLang="ko-KR" dirty="0" err="1">
                <a:solidFill>
                  <a:srgbClr val="C00000"/>
                </a:solidFill>
                <a:latin typeface="Arial" panose="020B0604020202020204" pitchFamily="34" charset="0"/>
                <a:cs typeface="Arial" panose="020B0604020202020204" pitchFamily="34" charset="0"/>
              </a:rPr>
              <a:t>AMeV</a:t>
            </a:r>
            <a:endParaRPr lang="ko-KR" altLang="en-US" dirty="0">
              <a:solidFill>
                <a:srgbClr val="C00000"/>
              </a:solidFill>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8EF85BD-56A4-471D-8693-E4A049FD46E8}"/>
              </a:ext>
            </a:extLst>
          </p:cNvPr>
          <p:cNvSpPr txBox="1"/>
          <p:nvPr/>
        </p:nvSpPr>
        <p:spPr>
          <a:xfrm>
            <a:off x="318278" y="1728445"/>
            <a:ext cx="8094201" cy="4247638"/>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solidFill>
                  <a:srgbClr val="FF0000"/>
                </a:solidFill>
              </a:rPr>
              <a:t>Systematic error ~ 0.9%</a:t>
            </a:r>
          </a:p>
          <a:p>
            <a:pPr>
              <a:lnSpc>
                <a:spcPct val="150000"/>
              </a:lnSpc>
            </a:pPr>
            <a:r>
              <a:rPr lang="en-US" altLang="ko-KR" sz="1600" dirty="0">
                <a:solidFill>
                  <a:srgbClr val="FF0000"/>
                </a:solidFill>
              </a:rPr>
              <a:t> - element chain deviation vary widely in Be target, which is dominant to systematic error</a:t>
            </a:r>
          </a:p>
          <a:p>
            <a:pPr>
              <a:lnSpc>
                <a:spcPct val="150000"/>
              </a:lnSpc>
            </a:pPr>
            <a:r>
              <a:rPr lang="en-US" altLang="ko-KR" sz="1600" dirty="0">
                <a:solidFill>
                  <a:srgbClr val="FF0000"/>
                </a:solidFill>
              </a:rPr>
              <a:t> - can be deviation as an effect of target thickness in the atomic energy-loss process</a:t>
            </a:r>
          </a:p>
          <a:p>
            <a:pPr>
              <a:lnSpc>
                <a:spcPct val="150000"/>
              </a:lnSpc>
            </a:pPr>
            <a:r>
              <a:rPr lang="en-US" altLang="ko-KR" sz="1800" dirty="0"/>
              <a:t>Parabolic mass dependence on both targets (Be, Ta)</a:t>
            </a:r>
          </a:p>
          <a:p>
            <a:pPr>
              <a:lnSpc>
                <a:spcPct val="150000"/>
              </a:lnSpc>
            </a:pPr>
            <a:r>
              <a:rPr lang="en-US" altLang="ko-KR" sz="1600" dirty="0"/>
              <a:t> - maximum momentum peak shift around </a:t>
            </a:r>
            <a:r>
              <a:rPr lang="en-US" altLang="ko-KR" sz="1600" dirty="0" err="1"/>
              <a:t>Af</a:t>
            </a:r>
            <a:r>
              <a:rPr lang="en-US" altLang="ko-KR" sz="1600" dirty="0"/>
              <a:t> = 20</a:t>
            </a:r>
          </a:p>
          <a:p>
            <a:pPr>
              <a:lnSpc>
                <a:spcPct val="150000"/>
              </a:lnSpc>
            </a:pPr>
            <a:r>
              <a:rPr lang="en-US" altLang="ko-KR" sz="1800" dirty="0"/>
              <a:t>Fragment acceleration in Be target</a:t>
            </a:r>
          </a:p>
          <a:p>
            <a:pPr>
              <a:lnSpc>
                <a:spcPct val="150000"/>
              </a:lnSpc>
            </a:pPr>
            <a:r>
              <a:rPr lang="en-US" altLang="ko-KR" sz="1600" dirty="0"/>
              <a:t> - </a:t>
            </a:r>
            <a:r>
              <a:rPr lang="en-US" altLang="ko-KR" sz="1600" baseline="30000" dirty="0"/>
              <a:t>6,7</a:t>
            </a:r>
            <a:r>
              <a:rPr lang="en-US" altLang="ko-KR" sz="1600" dirty="0"/>
              <a:t>Li,  </a:t>
            </a:r>
            <a:r>
              <a:rPr lang="en-US" altLang="ko-KR" sz="1600" baseline="30000" dirty="0"/>
              <a:t>9-11</a:t>
            </a:r>
            <a:r>
              <a:rPr lang="en-US" altLang="ko-KR" sz="1600" dirty="0"/>
              <a:t>Be, </a:t>
            </a:r>
            <a:r>
              <a:rPr lang="en-US" altLang="ko-KR" sz="1600" baseline="30000" dirty="0"/>
              <a:t>10-13</a:t>
            </a:r>
            <a:r>
              <a:rPr lang="en-US" altLang="ko-KR" sz="1600" dirty="0"/>
              <a:t>B are larger than the projectile velocity</a:t>
            </a:r>
          </a:p>
          <a:p>
            <a:pPr>
              <a:lnSpc>
                <a:spcPct val="150000"/>
              </a:lnSpc>
            </a:pPr>
            <a:r>
              <a:rPr lang="en-US" altLang="ko-KR" sz="1600" dirty="0"/>
              <a:t> - accelerated in reaction process</a:t>
            </a:r>
          </a:p>
          <a:p>
            <a:pPr>
              <a:lnSpc>
                <a:spcPct val="150000"/>
              </a:lnSpc>
            </a:pPr>
            <a:r>
              <a:rPr lang="en-US" altLang="ko-KR" sz="1600" dirty="0"/>
              <a:t> - also observed in collisions of Pb + 1A MeV </a:t>
            </a:r>
            <a:r>
              <a:rPr lang="en-US" altLang="ko-KR" sz="1600" baseline="30000" dirty="0"/>
              <a:t>238</a:t>
            </a:r>
            <a:r>
              <a:rPr lang="en-US" altLang="ko-KR" sz="1600" dirty="0"/>
              <a:t>U [X]</a:t>
            </a:r>
          </a:p>
          <a:p>
            <a:pPr>
              <a:lnSpc>
                <a:spcPct val="150000"/>
              </a:lnSpc>
            </a:pPr>
            <a:r>
              <a:rPr lang="en-US" altLang="ko-KR" sz="1600" dirty="0"/>
              <a:t> - no acceleration for any fragments </a:t>
            </a:r>
            <a:r>
              <a:rPr lang="en-US" altLang="ko-KR" sz="1600" dirty="0" err="1"/>
              <a:t>Af</a:t>
            </a:r>
            <a:r>
              <a:rPr lang="en-US" altLang="ko-KR" sz="1600" dirty="0"/>
              <a:t>  ≥ 8 in Ta target</a:t>
            </a:r>
          </a:p>
          <a:p>
            <a:pPr>
              <a:lnSpc>
                <a:spcPct val="150000"/>
              </a:lnSpc>
            </a:pPr>
            <a:r>
              <a:rPr lang="en-US" altLang="ko-KR" sz="1600" dirty="0"/>
              <a:t> - no significant difference between targets in momentum peak shift with </a:t>
            </a:r>
            <a:r>
              <a:rPr lang="en-US" altLang="ko-KR" sz="1600" dirty="0" err="1"/>
              <a:t>Af</a:t>
            </a:r>
            <a:r>
              <a:rPr lang="en-US" altLang="ko-KR" sz="1600" dirty="0"/>
              <a:t> &gt; 20</a:t>
            </a:r>
          </a:p>
        </p:txBody>
      </p:sp>
      <p:cxnSp>
        <p:nvCxnSpPr>
          <p:cNvPr id="54" name="직선 화살표 연결선 53">
            <a:extLst>
              <a:ext uri="{FF2B5EF4-FFF2-40B4-BE49-F238E27FC236}">
                <a16:creationId xmlns:a16="http://schemas.microsoft.com/office/drawing/2014/main" id="{54B9F3BD-9100-4B41-A264-1D540FB0DC99}"/>
              </a:ext>
            </a:extLst>
          </p:cNvPr>
          <p:cNvCxnSpPr>
            <a:cxnSpLocks/>
          </p:cNvCxnSpPr>
          <p:nvPr/>
        </p:nvCxnSpPr>
        <p:spPr>
          <a:xfrm flipH="1">
            <a:off x="8412479" y="6423730"/>
            <a:ext cx="3365099"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BEDBCB7-8CC3-4696-BCE6-C9326B460D04}"/>
              </a:ext>
            </a:extLst>
          </p:cNvPr>
          <p:cNvSpPr txBox="1"/>
          <p:nvPr/>
        </p:nvSpPr>
        <p:spPr>
          <a:xfrm>
            <a:off x="9367886" y="6441875"/>
            <a:ext cx="1358257" cy="369332"/>
          </a:xfrm>
          <a:prstGeom prst="rect">
            <a:avLst/>
          </a:prstGeom>
          <a:noFill/>
        </p:spPr>
        <p:txBody>
          <a:bodyPr wrap="none" rtlCol="0">
            <a:spAutoFit/>
          </a:bodyPr>
          <a:lstStyle/>
          <a:p>
            <a:r>
              <a:rPr lang="en-US" altLang="ko-KR" dirty="0">
                <a:solidFill>
                  <a:srgbClr val="C00000"/>
                </a:solidFill>
                <a:latin typeface="Arial" panose="020B0604020202020204" pitchFamily="34" charset="0"/>
                <a:cs typeface="Arial" panose="020B0604020202020204" pitchFamily="34" charset="0"/>
              </a:rPr>
              <a:t>ΔA = A</a:t>
            </a:r>
            <a:r>
              <a:rPr lang="en-US" altLang="ko-KR" baseline="-25000" dirty="0">
                <a:solidFill>
                  <a:srgbClr val="C00000"/>
                </a:solidFill>
                <a:latin typeface="Arial" panose="020B0604020202020204" pitchFamily="34" charset="0"/>
                <a:cs typeface="Arial" panose="020B0604020202020204" pitchFamily="34" charset="0"/>
              </a:rPr>
              <a:t>p</a:t>
            </a:r>
            <a:r>
              <a:rPr lang="en-US" altLang="ko-KR" dirty="0">
                <a:solidFill>
                  <a:srgbClr val="C00000"/>
                </a:solidFill>
                <a:latin typeface="Arial" panose="020B0604020202020204" pitchFamily="34" charset="0"/>
                <a:cs typeface="Arial" panose="020B0604020202020204" pitchFamily="34" charset="0"/>
              </a:rPr>
              <a:t> - </a:t>
            </a:r>
            <a:r>
              <a:rPr lang="en-US" altLang="ko-KR" dirty="0" err="1">
                <a:solidFill>
                  <a:srgbClr val="C00000"/>
                </a:solidFill>
                <a:latin typeface="Arial" panose="020B0604020202020204" pitchFamily="34" charset="0"/>
                <a:cs typeface="Arial" panose="020B0604020202020204" pitchFamily="34" charset="0"/>
              </a:rPr>
              <a:t>A</a:t>
            </a:r>
            <a:r>
              <a:rPr lang="en-US" altLang="ko-KR" baseline="-25000" dirty="0" err="1">
                <a:solidFill>
                  <a:srgbClr val="C00000"/>
                </a:solidFill>
                <a:latin typeface="Arial" panose="020B0604020202020204" pitchFamily="34" charset="0"/>
                <a:cs typeface="Arial" panose="020B0604020202020204" pitchFamily="34" charset="0"/>
              </a:rPr>
              <a:t>f</a:t>
            </a:r>
            <a:endParaRPr lang="ko-KR" altLang="en-US" baseline="-25000" dirty="0">
              <a:solidFill>
                <a:srgbClr val="C00000"/>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5EBF5622-2F7D-4873-8846-C7C6E3C96BE6}"/>
              </a:ext>
            </a:extLst>
          </p:cNvPr>
          <p:cNvSpPr txBox="1"/>
          <p:nvPr/>
        </p:nvSpPr>
        <p:spPr>
          <a:xfrm>
            <a:off x="10056468" y="5695184"/>
            <a:ext cx="812800" cy="369332"/>
          </a:xfrm>
          <a:prstGeom prst="rect">
            <a:avLst/>
          </a:prstGeom>
          <a:noFill/>
        </p:spPr>
        <p:txBody>
          <a:bodyPr wrap="square">
            <a:spAutoFit/>
          </a:bodyPr>
          <a:lstStyle/>
          <a:p>
            <a:r>
              <a:rPr lang="en-US" altLang="ko-KR" dirty="0">
                <a:solidFill>
                  <a:srgbClr val="C00000"/>
                </a:solidFill>
                <a:latin typeface="Arial" panose="020B0604020202020204" pitchFamily="34" charset="0"/>
                <a:cs typeface="Arial" panose="020B0604020202020204" pitchFamily="34" charset="0"/>
              </a:rPr>
              <a:t>½ A</a:t>
            </a:r>
            <a:r>
              <a:rPr lang="en-US" altLang="ko-KR" baseline="-25000" dirty="0">
                <a:solidFill>
                  <a:srgbClr val="C00000"/>
                </a:solidFill>
                <a:latin typeface="Arial" panose="020B0604020202020204" pitchFamily="34" charset="0"/>
                <a:cs typeface="Arial" panose="020B0604020202020204" pitchFamily="34" charset="0"/>
              </a:rPr>
              <a:t>p</a:t>
            </a:r>
            <a:endParaRPr lang="ko-KR" altLang="en-US" dirty="0"/>
          </a:p>
        </p:txBody>
      </p:sp>
      <p:cxnSp>
        <p:nvCxnSpPr>
          <p:cNvPr id="60" name="직선 화살표 연결선 59">
            <a:extLst>
              <a:ext uri="{FF2B5EF4-FFF2-40B4-BE49-F238E27FC236}">
                <a16:creationId xmlns:a16="http://schemas.microsoft.com/office/drawing/2014/main" id="{A098F315-E5AF-4149-9544-75199BFE8F04}"/>
              </a:ext>
            </a:extLst>
          </p:cNvPr>
          <p:cNvCxnSpPr>
            <a:cxnSpLocks/>
          </p:cNvCxnSpPr>
          <p:nvPr/>
        </p:nvCxnSpPr>
        <p:spPr>
          <a:xfrm>
            <a:off x="10076269" y="3346324"/>
            <a:ext cx="0" cy="2588716"/>
          </a:xfrm>
          <a:prstGeom prst="straightConnector1">
            <a:avLst/>
          </a:prstGeom>
          <a:ln>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4D9053C-1DC9-40C9-9109-7E0EBB5F4E03}"/>
              </a:ext>
            </a:extLst>
          </p:cNvPr>
          <p:cNvSpPr txBox="1"/>
          <p:nvPr/>
        </p:nvSpPr>
        <p:spPr>
          <a:xfrm>
            <a:off x="10136863" y="2736273"/>
            <a:ext cx="812800" cy="369332"/>
          </a:xfrm>
          <a:prstGeom prst="rect">
            <a:avLst/>
          </a:prstGeom>
          <a:noFill/>
        </p:spPr>
        <p:txBody>
          <a:bodyPr wrap="square">
            <a:spAutoFit/>
          </a:bodyPr>
          <a:lstStyle/>
          <a:p>
            <a:r>
              <a:rPr lang="en-US" altLang="ko-KR" dirty="0">
                <a:solidFill>
                  <a:srgbClr val="C00000"/>
                </a:solidFill>
                <a:latin typeface="Arial" panose="020B0604020202020204" pitchFamily="34" charset="0"/>
                <a:cs typeface="Arial" panose="020B0604020202020204" pitchFamily="34" charset="0"/>
              </a:rPr>
              <a:t>½ A</a:t>
            </a:r>
            <a:r>
              <a:rPr lang="en-US" altLang="ko-KR" baseline="-25000" dirty="0">
                <a:solidFill>
                  <a:srgbClr val="C00000"/>
                </a:solidFill>
                <a:latin typeface="Arial" panose="020B0604020202020204" pitchFamily="34" charset="0"/>
                <a:cs typeface="Arial" panose="020B0604020202020204" pitchFamily="34" charset="0"/>
              </a:rPr>
              <a:t>p</a:t>
            </a:r>
            <a:endParaRPr lang="ko-KR" altLang="en-US" dirty="0"/>
          </a:p>
        </p:txBody>
      </p:sp>
      <p:cxnSp>
        <p:nvCxnSpPr>
          <p:cNvPr id="63" name="직선 화살표 연결선 62">
            <a:extLst>
              <a:ext uri="{FF2B5EF4-FFF2-40B4-BE49-F238E27FC236}">
                <a16:creationId xmlns:a16="http://schemas.microsoft.com/office/drawing/2014/main" id="{A4D9AB1C-198E-4569-B19C-78395DE76791}"/>
              </a:ext>
            </a:extLst>
          </p:cNvPr>
          <p:cNvCxnSpPr>
            <a:cxnSpLocks/>
          </p:cNvCxnSpPr>
          <p:nvPr/>
        </p:nvCxnSpPr>
        <p:spPr>
          <a:xfrm>
            <a:off x="10088969" y="382454"/>
            <a:ext cx="0" cy="2588716"/>
          </a:xfrm>
          <a:prstGeom prst="straightConnector1">
            <a:avLst/>
          </a:prstGeom>
          <a:ln>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4913D9F-35B4-4CF1-AC6B-7BA939B35403}"/>
              </a:ext>
            </a:extLst>
          </p:cNvPr>
          <p:cNvCxnSpPr>
            <a:cxnSpLocks/>
          </p:cNvCxnSpPr>
          <p:nvPr/>
        </p:nvCxnSpPr>
        <p:spPr>
          <a:xfrm>
            <a:off x="11764059" y="1365652"/>
            <a:ext cx="0" cy="6223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BF9033A-BEB4-437C-B3B7-80445BE903E4}"/>
              </a:ext>
            </a:extLst>
          </p:cNvPr>
          <p:cNvSpPr txBox="1"/>
          <p:nvPr/>
        </p:nvSpPr>
        <p:spPr>
          <a:xfrm>
            <a:off x="10372386" y="772696"/>
            <a:ext cx="1864613" cy="461665"/>
          </a:xfrm>
          <a:prstGeom prst="rect">
            <a:avLst/>
          </a:prstGeom>
          <a:noFill/>
        </p:spPr>
        <p:txBody>
          <a:bodyPr wrap="none" rtlCol="0">
            <a:spAutoFit/>
          </a:bodyPr>
          <a:lstStyle/>
          <a:p>
            <a:r>
              <a:rPr lang="en-US" altLang="ko-KR" sz="1200" dirty="0">
                <a:solidFill>
                  <a:srgbClr val="C00000"/>
                </a:solidFill>
                <a:latin typeface="Arial" panose="020B0604020202020204" pitchFamily="34" charset="0"/>
                <a:cs typeface="Arial" panose="020B0604020202020204" pitchFamily="34" charset="0"/>
              </a:rPr>
              <a:t>Energy loss</a:t>
            </a:r>
          </a:p>
          <a:p>
            <a:r>
              <a:rPr lang="en-US" altLang="ko-KR" sz="1200" dirty="0">
                <a:solidFill>
                  <a:srgbClr val="C00000"/>
                </a:solidFill>
                <a:latin typeface="Arial" panose="020B0604020202020204" pitchFamily="34" charset="0"/>
                <a:cs typeface="Arial" panose="020B0604020202020204" pitchFamily="34" charset="0"/>
              </a:rPr>
              <a:t>in fragmentation process</a:t>
            </a:r>
            <a:endParaRPr lang="ko-KR" altLang="en-US" sz="1200" dirty="0">
              <a:solidFill>
                <a:srgbClr val="C00000"/>
              </a:solidFill>
              <a:latin typeface="Arial" panose="020B0604020202020204" pitchFamily="34" charset="0"/>
              <a:cs typeface="Arial" panose="020B0604020202020204" pitchFamily="34" charset="0"/>
            </a:endParaRPr>
          </a:p>
        </p:txBody>
      </p:sp>
      <p:sp>
        <p:nvSpPr>
          <p:cNvPr id="71" name="타원 70">
            <a:extLst>
              <a:ext uri="{FF2B5EF4-FFF2-40B4-BE49-F238E27FC236}">
                <a16:creationId xmlns:a16="http://schemas.microsoft.com/office/drawing/2014/main" id="{156B0868-FBA5-40E3-9951-708C762FD1A1}"/>
              </a:ext>
            </a:extLst>
          </p:cNvPr>
          <p:cNvSpPr/>
          <p:nvPr/>
        </p:nvSpPr>
        <p:spPr>
          <a:xfrm>
            <a:off x="8474840" y="580105"/>
            <a:ext cx="1330712" cy="93437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화살표 연결선 71">
            <a:extLst>
              <a:ext uri="{FF2B5EF4-FFF2-40B4-BE49-F238E27FC236}">
                <a16:creationId xmlns:a16="http://schemas.microsoft.com/office/drawing/2014/main" id="{8409CCE7-66A1-47DE-9695-55A17F5F2D9E}"/>
              </a:ext>
            </a:extLst>
          </p:cNvPr>
          <p:cNvCxnSpPr>
            <a:cxnSpLocks/>
          </p:cNvCxnSpPr>
          <p:nvPr/>
        </p:nvCxnSpPr>
        <p:spPr>
          <a:xfrm flipV="1">
            <a:off x="3822923" y="1502617"/>
            <a:ext cx="4669384" cy="27028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타원 26">
            <a:extLst>
              <a:ext uri="{FF2B5EF4-FFF2-40B4-BE49-F238E27FC236}">
                <a16:creationId xmlns:a16="http://schemas.microsoft.com/office/drawing/2014/main" id="{EC2DE5A2-EA1B-4F5D-BEF3-9C5DA0660F32}"/>
              </a:ext>
            </a:extLst>
          </p:cNvPr>
          <p:cNvSpPr/>
          <p:nvPr/>
        </p:nvSpPr>
        <p:spPr>
          <a:xfrm>
            <a:off x="11165971" y="3877296"/>
            <a:ext cx="751153" cy="527432"/>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a:extLst>
              <a:ext uri="{FF2B5EF4-FFF2-40B4-BE49-F238E27FC236}">
                <a16:creationId xmlns:a16="http://schemas.microsoft.com/office/drawing/2014/main" id="{13B3C0B5-271B-4B59-BF92-74AFB71CF826}"/>
              </a:ext>
            </a:extLst>
          </p:cNvPr>
          <p:cNvCxnSpPr>
            <a:cxnSpLocks/>
          </p:cNvCxnSpPr>
          <p:nvPr/>
        </p:nvCxnSpPr>
        <p:spPr>
          <a:xfrm flipV="1">
            <a:off x="7919635" y="4205458"/>
            <a:ext cx="2995805" cy="103071"/>
          </a:xfrm>
          <a:prstGeom prst="straightConnector1">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74C78B9-25CB-4875-8C23-8BE917416A8E}"/>
              </a:ext>
            </a:extLst>
          </p:cNvPr>
          <p:cNvSpPr txBox="1"/>
          <p:nvPr/>
        </p:nvSpPr>
        <p:spPr>
          <a:xfrm>
            <a:off x="5728447" y="4060711"/>
            <a:ext cx="2191188" cy="861774"/>
          </a:xfrm>
          <a:prstGeom prst="rect">
            <a:avLst/>
          </a:prstGeom>
          <a:noFill/>
          <a:ln>
            <a:solidFill>
              <a:schemeClr val="accent6">
                <a:lumMod val="50000"/>
              </a:schemeClr>
            </a:solidFill>
          </a:ln>
        </p:spPr>
        <p:txBody>
          <a:bodyPr wrap="square">
            <a:spAutoFit/>
          </a:bodyPr>
          <a:lstStyle/>
          <a:p>
            <a:r>
              <a:rPr lang="en-US" altLang="ko-KR" sz="1000" b="1" dirty="0">
                <a:solidFill>
                  <a:schemeClr val="accent6">
                    <a:lumMod val="50000"/>
                  </a:schemeClr>
                </a:solidFill>
              </a:rPr>
              <a:t>Fragment </a:t>
            </a:r>
            <a:r>
              <a:rPr lang="ko-KR" altLang="en-US" sz="1000" b="1" dirty="0" err="1">
                <a:solidFill>
                  <a:schemeClr val="accent6">
                    <a:lumMod val="50000"/>
                  </a:schemeClr>
                </a:solidFill>
              </a:rPr>
              <a:t>핵자당</a:t>
            </a:r>
            <a:r>
              <a:rPr lang="ko-KR" altLang="en-US" sz="1000" b="1" dirty="0">
                <a:solidFill>
                  <a:schemeClr val="accent6">
                    <a:lumMod val="50000"/>
                  </a:schemeClr>
                </a:solidFill>
              </a:rPr>
              <a:t> 에너지는 </a:t>
            </a:r>
            <a:endParaRPr lang="en-US" altLang="ko-KR" sz="1000" b="1" dirty="0">
              <a:solidFill>
                <a:schemeClr val="accent6">
                  <a:lumMod val="50000"/>
                </a:schemeClr>
              </a:solidFill>
            </a:endParaRPr>
          </a:p>
          <a:p>
            <a:r>
              <a:rPr lang="en-US" altLang="ko-KR" sz="1000" b="1" dirty="0">
                <a:solidFill>
                  <a:schemeClr val="accent6">
                    <a:lumMod val="50000"/>
                  </a:schemeClr>
                </a:solidFill>
              </a:rPr>
              <a:t>Projectile </a:t>
            </a:r>
            <a:r>
              <a:rPr lang="ko-KR" altLang="en-US" sz="1000" b="1" dirty="0">
                <a:solidFill>
                  <a:schemeClr val="accent6">
                    <a:lumMod val="50000"/>
                  </a:schemeClr>
                </a:solidFill>
              </a:rPr>
              <a:t>질량차가 적을수록 </a:t>
            </a:r>
            <a:r>
              <a:rPr lang="en-US" altLang="ko-KR" sz="1000" b="1" dirty="0">
                <a:solidFill>
                  <a:schemeClr val="accent6">
                    <a:lumMod val="50000"/>
                  </a:schemeClr>
                </a:solidFill>
              </a:rPr>
              <a:t>Projectile </a:t>
            </a:r>
            <a:r>
              <a:rPr lang="ko-KR" altLang="en-US" sz="1000" b="1" dirty="0" err="1">
                <a:solidFill>
                  <a:schemeClr val="accent6">
                    <a:lumMod val="50000"/>
                  </a:schemeClr>
                </a:solidFill>
              </a:rPr>
              <a:t>핵자당</a:t>
            </a:r>
            <a:r>
              <a:rPr lang="ko-KR" altLang="en-US" sz="1000" b="1" dirty="0">
                <a:solidFill>
                  <a:schemeClr val="accent6">
                    <a:lumMod val="50000"/>
                  </a:schemeClr>
                </a:solidFill>
              </a:rPr>
              <a:t> 에너지에 근접함</a:t>
            </a:r>
            <a:r>
              <a:rPr lang="en-US" altLang="ko-KR" sz="1000" b="1" dirty="0">
                <a:solidFill>
                  <a:schemeClr val="accent6">
                    <a:lumMod val="50000"/>
                  </a:schemeClr>
                </a:solidFill>
              </a:rPr>
              <a:t>.</a:t>
            </a:r>
          </a:p>
          <a:p>
            <a:r>
              <a:rPr lang="en-US" altLang="ko-KR" sz="1000" b="1" dirty="0">
                <a:solidFill>
                  <a:schemeClr val="accent6">
                    <a:lumMod val="50000"/>
                  </a:schemeClr>
                </a:solidFill>
              </a:rPr>
              <a:t>(the most probable momentum peak </a:t>
            </a:r>
            <a:r>
              <a:rPr lang="ko-KR" altLang="en-US" sz="1000" b="1" dirty="0">
                <a:solidFill>
                  <a:schemeClr val="accent6">
                    <a:lumMod val="50000"/>
                  </a:schemeClr>
                </a:solidFill>
              </a:rPr>
              <a:t>기준</a:t>
            </a:r>
            <a:r>
              <a:rPr lang="en-US" altLang="ko-KR" sz="1000" b="1" dirty="0">
                <a:solidFill>
                  <a:schemeClr val="accent6">
                    <a:lumMod val="50000"/>
                  </a:schemeClr>
                </a:solidFill>
              </a:rPr>
              <a:t>)</a:t>
            </a:r>
            <a:endParaRPr lang="ko-KR" altLang="en-US" sz="1000" b="1" dirty="0">
              <a:solidFill>
                <a:schemeClr val="accent6">
                  <a:lumMod val="50000"/>
                </a:schemeClr>
              </a:solidFill>
            </a:endParaRPr>
          </a:p>
        </p:txBody>
      </p:sp>
    </p:spTree>
    <p:extLst>
      <p:ext uri="{BB962C8B-B14F-4D97-AF65-F5344CB8AC3E}">
        <p14:creationId xmlns:p14="http://schemas.microsoft.com/office/powerpoint/2010/main" val="470614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21</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54027" y="132039"/>
            <a:ext cx="10883946"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Parabolic Mass Dependence of Momentum Peak Shift</a:t>
            </a:r>
            <a:endParaRPr lang="ko-KR" altLang="en-US" sz="2400" dirty="0"/>
          </a:p>
        </p:txBody>
      </p:sp>
      <p:sp>
        <p:nvSpPr>
          <p:cNvPr id="16" name="TextBox 15">
            <a:extLst>
              <a:ext uri="{FF2B5EF4-FFF2-40B4-BE49-F238E27FC236}">
                <a16:creationId xmlns:a16="http://schemas.microsoft.com/office/drawing/2014/main" id="{3B1BF088-9455-41D4-8FF1-90CA91A08F20}"/>
              </a:ext>
            </a:extLst>
          </p:cNvPr>
          <p:cNvSpPr txBox="1"/>
          <p:nvPr/>
        </p:nvSpPr>
        <p:spPr>
          <a:xfrm>
            <a:off x="318278" y="630904"/>
            <a:ext cx="11332701" cy="6273192"/>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Many of the reports have shown a linear mass dependence of the peak shift for fragments </a:t>
            </a:r>
            <a:r>
              <a:rPr lang="en-US" altLang="ko-KR" sz="1800" dirty="0" err="1"/>
              <a:t>A</a:t>
            </a:r>
            <a:r>
              <a:rPr lang="en-US" altLang="ko-KR" sz="1800" baseline="-25000" dirty="0" err="1"/>
              <a:t>f</a:t>
            </a:r>
            <a:r>
              <a:rPr lang="en-US" altLang="ko-KR" sz="1800" dirty="0"/>
              <a:t> </a:t>
            </a:r>
            <a:r>
              <a:rPr lang="ko-KR" altLang="en-US" sz="1800" dirty="0"/>
              <a:t>≥</a:t>
            </a:r>
            <a:r>
              <a:rPr lang="en-US" altLang="ko-KR" sz="1800" dirty="0"/>
              <a:t> A</a:t>
            </a:r>
            <a:r>
              <a:rPr lang="en-US" altLang="ko-KR" sz="1800" baseline="-25000" dirty="0"/>
              <a:t>p</a:t>
            </a:r>
            <a:r>
              <a:rPr lang="en-US" altLang="ko-KR" sz="1800" dirty="0"/>
              <a:t>/2</a:t>
            </a:r>
          </a:p>
          <a:p>
            <a:pPr>
              <a:lnSpc>
                <a:spcPct val="150000"/>
              </a:lnSpc>
            </a:pPr>
            <a:r>
              <a:rPr lang="en-US" altLang="ko-KR" sz="1800" dirty="0"/>
              <a:t> 1) Greiner et al (1975)</a:t>
            </a:r>
          </a:p>
          <a:p>
            <a:pPr>
              <a:lnSpc>
                <a:spcPct val="150000"/>
              </a:lnSpc>
            </a:pPr>
            <a:r>
              <a:rPr lang="en-US" altLang="ko-KR" sz="1800" dirty="0"/>
              <a:t> -  In 2.1A GeV </a:t>
            </a:r>
            <a:r>
              <a:rPr lang="en-US" altLang="ko-KR" sz="1800" baseline="30000" dirty="0"/>
              <a:t>12</a:t>
            </a:r>
            <a:r>
              <a:rPr lang="en-US" altLang="ko-KR" sz="1800" dirty="0"/>
              <a:t>C fragmentation, the empirical formula:</a:t>
            </a:r>
          </a:p>
          <a:p>
            <a:pPr>
              <a:lnSpc>
                <a:spcPct val="150000"/>
              </a:lnSpc>
            </a:pPr>
            <a:r>
              <a:rPr lang="en-US" altLang="ko-KR" sz="1800" dirty="0"/>
              <a:t> - small energy transfer to the fragment exclude the possibility of nuclear reactions involving charge exchange</a:t>
            </a:r>
          </a:p>
          <a:p>
            <a:pPr>
              <a:lnSpc>
                <a:spcPct val="150000"/>
              </a:lnSpc>
            </a:pPr>
            <a:r>
              <a:rPr lang="en-US" altLang="ko-KR" sz="1800" dirty="0"/>
              <a:t> 2) Cumming et al</a:t>
            </a:r>
          </a:p>
          <a:p>
            <a:pPr>
              <a:lnSpc>
                <a:spcPct val="150000"/>
              </a:lnSpc>
            </a:pPr>
            <a:r>
              <a:rPr lang="en-US" altLang="ko-KR" sz="1800" dirty="0"/>
              <a:t> - to describe the</a:t>
            </a:r>
            <a:r>
              <a:rPr lang="ko-KR" altLang="en-US" sz="1800" dirty="0"/>
              <a:t> </a:t>
            </a:r>
            <a:r>
              <a:rPr lang="en-US" altLang="ko-KR" sz="1800" dirty="0"/>
              <a:t>dependence of average forward momentum transfer &lt;P</a:t>
            </a:r>
            <a:r>
              <a:rPr lang="en-US" altLang="ko-KR" sz="1800" baseline="-25000" dirty="0"/>
              <a:t>||</a:t>
            </a:r>
            <a:r>
              <a:rPr lang="en-US" altLang="ko-KR" sz="1800" dirty="0"/>
              <a:t>&gt; on the mass loss</a:t>
            </a:r>
            <a:r>
              <a:rPr lang="ko-KR" altLang="en-US" sz="1800" dirty="0"/>
              <a:t> </a:t>
            </a: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r>
              <a:rPr lang="en-US" altLang="ko-KR" sz="1800" dirty="0"/>
              <a:t>3) Borrel et al</a:t>
            </a:r>
          </a:p>
          <a:p>
            <a:pPr>
              <a:lnSpc>
                <a:spcPct val="150000"/>
              </a:lnSpc>
            </a:pPr>
            <a:r>
              <a:rPr lang="en-US" altLang="ko-KR" sz="1800" dirty="0"/>
              <a:t> - Velocity shift at intermediate energy:</a:t>
            </a:r>
          </a:p>
          <a:p>
            <a:pPr>
              <a:lnSpc>
                <a:spcPct val="150000"/>
              </a:lnSpc>
            </a:pPr>
            <a:r>
              <a:rPr lang="en-US" altLang="ko-KR" sz="1800" dirty="0"/>
              <a:t> - it begins to overestimate the velocity shift below </a:t>
            </a:r>
            <a:r>
              <a:rPr lang="en-US" altLang="ko-KR" sz="1800" dirty="0" err="1"/>
              <a:t>A</a:t>
            </a:r>
            <a:r>
              <a:rPr lang="en-US" altLang="ko-KR" sz="1800" baseline="-25000" dirty="0" err="1"/>
              <a:t>f</a:t>
            </a:r>
            <a:r>
              <a:rPr lang="en-US" altLang="ko-KR" sz="1800" dirty="0"/>
              <a:t> ~ A</a:t>
            </a:r>
            <a:r>
              <a:rPr lang="en-US" altLang="ko-KR" sz="1800" baseline="-25000" dirty="0"/>
              <a:t>p</a:t>
            </a:r>
            <a:r>
              <a:rPr lang="en-US" altLang="ko-KR" sz="1800" dirty="0"/>
              <a:t>/2</a:t>
            </a:r>
          </a:p>
          <a:p>
            <a:pPr>
              <a:lnSpc>
                <a:spcPct val="150000"/>
              </a:lnSpc>
            </a:pPr>
            <a:r>
              <a:rPr lang="en-US" altLang="ko-KR" sz="1800" dirty="0"/>
              <a:t>4) J.A. Winger et al (dash line)</a:t>
            </a:r>
          </a:p>
          <a:p>
            <a:pPr>
              <a:lnSpc>
                <a:spcPct val="150000"/>
              </a:lnSpc>
            </a:pPr>
            <a:r>
              <a:rPr lang="en-US" altLang="ko-KR" sz="1800" dirty="0"/>
              <a:t> - to compensate for this deviation in below </a:t>
            </a:r>
            <a:r>
              <a:rPr lang="en-US" altLang="ko-KR" sz="1800" dirty="0" err="1"/>
              <a:t>A</a:t>
            </a:r>
            <a:r>
              <a:rPr lang="en-US" altLang="ko-KR" sz="1800" baseline="-25000" dirty="0" err="1"/>
              <a:t>f</a:t>
            </a:r>
            <a:r>
              <a:rPr lang="en-US" altLang="ko-KR" sz="1800" dirty="0"/>
              <a:t> ~ A</a:t>
            </a:r>
            <a:r>
              <a:rPr lang="en-US" altLang="ko-KR" sz="1800" baseline="-25000" dirty="0"/>
              <a:t>p</a:t>
            </a:r>
            <a:r>
              <a:rPr lang="en-US" altLang="ko-KR" sz="1800" dirty="0"/>
              <a:t>/2, mathematically symmetric formula with A</a:t>
            </a:r>
            <a:r>
              <a:rPr lang="en-US" altLang="ko-KR" sz="1800" baseline="-25000" dirty="0"/>
              <a:t>p</a:t>
            </a:r>
            <a:r>
              <a:rPr lang="en-US" altLang="ko-KR" sz="1800" dirty="0"/>
              <a:t>/2</a:t>
            </a:r>
          </a:p>
          <a:p>
            <a:pPr>
              <a:lnSpc>
                <a:spcPct val="150000"/>
              </a:lnSpc>
            </a:pPr>
            <a:r>
              <a:rPr lang="ko-KR" altLang="en-US" sz="1800" b="1" dirty="0">
                <a:solidFill>
                  <a:srgbClr val="C00000"/>
                </a:solidFill>
              </a:rPr>
              <a:t>→ </a:t>
            </a:r>
            <a:r>
              <a:rPr lang="en-US" altLang="ko-KR" sz="1800" b="1" dirty="0">
                <a:solidFill>
                  <a:srgbClr val="C00000"/>
                </a:solidFill>
              </a:rPr>
              <a:t>However, all of this investigations cannot predict the parabolic mass dependence</a:t>
            </a:r>
          </a:p>
        </p:txBody>
      </p:sp>
      <p:sp>
        <p:nvSpPr>
          <p:cNvPr id="47" name="슬라이드 번호 개체 틀 1">
            <a:extLst>
              <a:ext uri="{FF2B5EF4-FFF2-40B4-BE49-F238E27FC236}">
                <a16:creationId xmlns:a16="http://schemas.microsoft.com/office/drawing/2014/main" id="{B496AEDB-E417-4C83-AEC6-1B40E9C2528C}"/>
              </a:ext>
            </a:extLst>
          </p:cNvPr>
          <p:cNvSpPr txBox="1">
            <a:spLocks/>
          </p:cNvSpPr>
          <p:nvPr/>
        </p:nvSpPr>
        <p:spPr>
          <a:xfrm>
            <a:off x="9448800" y="0"/>
            <a:ext cx="2743200" cy="365125"/>
          </a:xfrm>
          <a:prstGeom prst="rect">
            <a:avLst/>
          </a:prstGeom>
        </p:spPr>
        <p:txBody>
          <a:bodyPr/>
          <a:lstStyle>
            <a:defPPr>
              <a:defRPr lang="ko-KR"/>
            </a:defPPr>
            <a:lvl1pPr marL="0" algn="r" defTabSz="914400" rtl="0" eaLnBrk="1" latinLnBrk="1" hangingPunct="1">
              <a:defRPr sz="1800" b="0" kern="1200">
                <a:solidFill>
                  <a:schemeClr val="tx1"/>
                </a:solidFill>
                <a:latin typeface="Segoe UI Semilight" panose="020B0402040204020203" pitchFamily="34" charset="0"/>
                <a:ea typeface="+mn-ea"/>
                <a:cs typeface="Segoe UI Semilight" panose="020B0402040204020203"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BA1AD79-10DC-4FFB-ABEA-6606848873D2}" type="slidenum">
              <a:rPr lang="ko-KR" altLang="en-US" smtClean="0"/>
              <a:pPr/>
              <a:t>21</a:t>
            </a:fld>
            <a:endParaRPr lang="ko-KR" alt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0365D09-02C4-40D5-A091-BE47D77EF4B7}"/>
                  </a:ext>
                </a:extLst>
              </p:cNvPr>
              <p:cNvSpPr txBox="1"/>
              <p:nvPr/>
            </p:nvSpPr>
            <p:spPr>
              <a:xfrm>
                <a:off x="5943599" y="1528425"/>
                <a:ext cx="3505201" cy="3942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&lt;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𝑃</m:t>
                          </m:r>
                        </m:e>
                        <m:sub>
                          <m:r>
                            <a:rPr lang="en-US" altLang="ko-KR" b="0" i="1" smtClean="0">
                              <a:latin typeface="Cambria Math" panose="02040503050406030204" pitchFamily="18" charset="0"/>
                            </a:rPr>
                            <m:t>||</m:t>
                          </m:r>
                        </m:sub>
                      </m:sSub>
                      <m:r>
                        <a:rPr lang="en-US" altLang="ko-KR" b="0" i="1" smtClean="0">
                          <a:latin typeface="Cambria Math" panose="02040503050406030204" pitchFamily="18" charset="0"/>
                        </a:rPr>
                        <m:t>&gt; =0.5</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𝑃</m:t>
                          </m:r>
                          <m:r>
                            <a:rPr lang="en-US" altLang="ko-KR" b="0" i="1" smtClean="0">
                              <a:latin typeface="Cambria Math" panose="02040503050406030204" pitchFamily="18" charset="0"/>
                            </a:rPr>
                            <m:t>||</m:t>
                          </m:r>
                        </m:sub>
                      </m:sSub>
                      <m:r>
                        <a:rPr lang="en-US" altLang="ko-KR" i="1">
                          <a:latin typeface="Cambria Math" panose="02040503050406030204" pitchFamily="18" charset="0"/>
                        </a:rPr>
                        <m:t>+30.0 [</m:t>
                      </m:r>
                      <m:r>
                        <a:rPr lang="en-US" altLang="ko-KR" i="1">
                          <a:latin typeface="Cambria Math" panose="02040503050406030204" pitchFamily="18" charset="0"/>
                        </a:rPr>
                        <m:t>𝑀𝑒𝑉</m:t>
                      </m:r>
                      <m:r>
                        <a:rPr lang="en-US" altLang="ko-KR" i="1">
                          <a:latin typeface="Cambria Math" panose="02040503050406030204" pitchFamily="18" charset="0"/>
                        </a:rPr>
                        <m:t>/</m:t>
                      </m:r>
                      <m:r>
                        <a:rPr lang="en-US" altLang="ko-KR" i="1">
                          <a:latin typeface="Cambria Math" panose="02040503050406030204" pitchFamily="18" charset="0"/>
                        </a:rPr>
                        <m:t>𝑐</m:t>
                      </m:r>
                      <m:r>
                        <a:rPr lang="en-US" altLang="ko-KR" i="1">
                          <a:latin typeface="Cambria Math" panose="02040503050406030204" pitchFamily="18" charset="0"/>
                        </a:rPr>
                        <m:t>]</m:t>
                      </m:r>
                    </m:oMath>
                  </m:oMathPara>
                </a14:m>
                <a:endParaRPr lang="ko-KR" altLang="en-US" dirty="0"/>
              </a:p>
            </p:txBody>
          </p:sp>
        </mc:Choice>
        <mc:Fallback xmlns="">
          <p:sp>
            <p:nvSpPr>
              <p:cNvPr id="29" name="TextBox 28">
                <a:extLst>
                  <a:ext uri="{FF2B5EF4-FFF2-40B4-BE49-F238E27FC236}">
                    <a16:creationId xmlns:a16="http://schemas.microsoft.com/office/drawing/2014/main" id="{E0365D09-02C4-40D5-A091-BE47D77EF4B7}"/>
                  </a:ext>
                </a:extLst>
              </p:cNvPr>
              <p:cNvSpPr txBox="1">
                <a:spLocks noRot="1" noChangeAspect="1" noMove="1" noResize="1" noEditPoints="1" noAdjustHandles="1" noChangeArrowheads="1" noChangeShapeType="1" noTextEdit="1"/>
              </p:cNvSpPr>
              <p:nvPr/>
            </p:nvSpPr>
            <p:spPr>
              <a:xfrm>
                <a:off x="5943599" y="1528425"/>
                <a:ext cx="3505201" cy="394210"/>
              </a:xfrm>
              <a:prstGeom prst="rect">
                <a:avLst/>
              </a:prstGeom>
              <a:blipFill>
                <a:blip r:embed="rId2"/>
                <a:stretch>
                  <a:fillRect b="-1093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8706432-90F5-48E9-A8ED-9150D1F808BC}"/>
                  </a:ext>
                </a:extLst>
              </p:cNvPr>
              <p:cNvSpPr txBox="1"/>
              <p:nvPr/>
            </p:nvSpPr>
            <p:spPr>
              <a:xfrm>
                <a:off x="226014" y="3429000"/>
                <a:ext cx="3505201" cy="657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0</m:t>
                          </m:r>
                        </m:sub>
                      </m:sSub>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𝐸</m:t>
                              </m:r>
                            </m:e>
                            <m:sub>
                              <m:r>
                                <a:rPr lang="en-US" altLang="ko-KR" b="0" i="1" smtClean="0">
                                  <a:latin typeface="Cambria Math" panose="02040503050406030204" pitchFamily="18" charset="0"/>
                                </a:rPr>
                                <m:t>0</m:t>
                              </m:r>
                            </m:sub>
                          </m:sSub>
                        </m:num>
                        <m:den>
                          <m:r>
                            <a:rPr lang="en-US" altLang="ko-KR" b="0" i="1" smtClean="0">
                              <a:latin typeface="Cambria Math" panose="02040503050406030204" pitchFamily="18" charset="0"/>
                            </a:rPr>
                            <m:t>𝛽</m:t>
                          </m:r>
                        </m:den>
                      </m:f>
                      <m:r>
                        <a:rPr lang="en-US" altLang="ko-KR" i="1">
                          <a:latin typeface="Cambria Math" panose="02040503050406030204" pitchFamily="18" charset="0"/>
                        </a:rPr>
                        <m:t>[1+</m:t>
                      </m:r>
                      <m:r>
                        <a:rPr lang="en-US" altLang="ko-KR" i="1">
                          <a:latin typeface="Cambria Math" panose="02040503050406030204" pitchFamily="18" charset="0"/>
                        </a:rPr>
                        <m:t>𝑘</m:t>
                      </m:r>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1−</m:t>
                              </m:r>
                              <m:sSup>
                                <m:sSupPr>
                                  <m:ctrlPr>
                                    <a:rPr lang="en-US" altLang="ko-KR" i="1">
                                      <a:latin typeface="Cambria Math" panose="02040503050406030204" pitchFamily="18" charset="0"/>
                                    </a:rPr>
                                  </m:ctrlPr>
                                </m:sSupPr>
                                <m:e>
                                  <m:r>
                                    <a:rPr lang="en-US" altLang="ko-KR" i="1">
                                      <a:latin typeface="Cambria Math" panose="02040503050406030204" pitchFamily="18" charset="0"/>
                                    </a:rPr>
                                    <m:t>𝛽</m:t>
                                  </m:r>
                                </m:e>
                                <m:sup>
                                  <m:r>
                                    <a:rPr lang="en-US" altLang="ko-KR" i="1">
                                      <a:latin typeface="Cambria Math" panose="02040503050406030204" pitchFamily="18" charset="0"/>
                                    </a:rPr>
                                    <m:t>2</m:t>
                                  </m:r>
                                </m:sup>
                              </m:sSup>
                            </m:e>
                          </m:d>
                        </m:e>
                        <m:sup>
                          <m:r>
                            <a:rPr lang="en-US" altLang="ko-KR" i="1">
                              <a:latin typeface="Cambria Math" panose="02040503050406030204" pitchFamily="18" charset="0"/>
                            </a:rPr>
                            <m:t>1/2</m:t>
                          </m:r>
                        </m:sup>
                      </m:sSup>
                      <m:r>
                        <a:rPr lang="en-US" altLang="ko-KR" b="0" i="1" smtClean="0">
                          <a:latin typeface="Cambria Math" panose="02040503050406030204" pitchFamily="18" charset="0"/>
                        </a:rPr>
                        <m:t>]</m:t>
                      </m:r>
                    </m:oMath>
                  </m:oMathPara>
                </a14:m>
                <a:endParaRPr lang="ko-KR" altLang="en-US" dirty="0"/>
              </a:p>
            </p:txBody>
          </p:sp>
        </mc:Choice>
        <mc:Fallback xmlns="">
          <p:sp>
            <p:nvSpPr>
              <p:cNvPr id="30" name="TextBox 29">
                <a:extLst>
                  <a:ext uri="{FF2B5EF4-FFF2-40B4-BE49-F238E27FC236}">
                    <a16:creationId xmlns:a16="http://schemas.microsoft.com/office/drawing/2014/main" id="{58706432-90F5-48E9-A8ED-9150D1F808BC}"/>
                  </a:ext>
                </a:extLst>
              </p:cNvPr>
              <p:cNvSpPr txBox="1">
                <a:spLocks noRot="1" noChangeAspect="1" noMove="1" noResize="1" noEditPoints="1" noAdjustHandles="1" noChangeArrowheads="1" noChangeShapeType="1" noTextEdit="1"/>
              </p:cNvSpPr>
              <p:nvPr/>
            </p:nvSpPr>
            <p:spPr>
              <a:xfrm>
                <a:off x="226014" y="3429000"/>
                <a:ext cx="3505201" cy="657552"/>
              </a:xfrm>
              <a:prstGeom prst="rect">
                <a:avLst/>
              </a:prstGeom>
              <a:blipFill>
                <a:blip r:embed="rId3"/>
                <a:stretch>
                  <a:fillRect/>
                </a:stretch>
              </a:blipFill>
            </p:spPr>
            <p:txBody>
              <a:bodyPr/>
              <a:lstStyle/>
              <a:p>
                <a:r>
                  <a:rPr lang="ko-KR" altLang="en-US">
                    <a:noFill/>
                  </a:rPr>
                  <a:t> </a:t>
                </a:r>
              </a:p>
            </p:txBody>
          </p:sp>
        </mc:Fallback>
      </mc:AlternateContent>
      <p:sp>
        <p:nvSpPr>
          <p:cNvPr id="32" name="TextBox 31">
            <a:extLst>
              <a:ext uri="{FF2B5EF4-FFF2-40B4-BE49-F238E27FC236}">
                <a16:creationId xmlns:a16="http://schemas.microsoft.com/office/drawing/2014/main" id="{ED1881D8-E10C-4342-8A39-7A092E3B4642}"/>
              </a:ext>
            </a:extLst>
          </p:cNvPr>
          <p:cNvSpPr txBox="1"/>
          <p:nvPr/>
        </p:nvSpPr>
        <p:spPr>
          <a:xfrm>
            <a:off x="3686691" y="3179867"/>
            <a:ext cx="7522329" cy="1169551"/>
          </a:xfrm>
          <a:prstGeom prst="rect">
            <a:avLst/>
          </a:prstGeom>
          <a:noFill/>
        </p:spPr>
        <p:txBody>
          <a:bodyPr wrap="square">
            <a:spAutoFit/>
          </a:bodyPr>
          <a:lstStyle/>
          <a:p>
            <a:r>
              <a:rPr lang="en-US" altLang="ko-KR" sz="1400" dirty="0">
                <a:latin typeface="Segoe UI Semilight" panose="020B0402040204020203" pitchFamily="34" charset="0"/>
                <a:cs typeface="Segoe UI Semilight" panose="020B0402040204020203" pitchFamily="34" charset="0"/>
              </a:rPr>
              <a:t>p</a:t>
            </a:r>
            <a:r>
              <a:rPr lang="en-US" altLang="ko-KR" sz="1400" baseline="-25000" dirty="0">
                <a:latin typeface="Segoe UI Semilight" panose="020B0402040204020203" pitchFamily="34" charset="0"/>
                <a:cs typeface="Segoe UI Semilight" panose="020B0402040204020203" pitchFamily="34" charset="0"/>
              </a:rPr>
              <a:t>0</a:t>
            </a:r>
            <a:r>
              <a:rPr lang="en-US" altLang="ko-KR" sz="1400" dirty="0">
                <a:latin typeface="Segoe UI Semilight" panose="020B0402040204020203" pitchFamily="34" charset="0"/>
                <a:cs typeface="Segoe UI Semilight" panose="020B0402040204020203" pitchFamily="34" charset="0"/>
              </a:rPr>
              <a:t> = average longitudinal momentum transfer per unit mass loss</a:t>
            </a:r>
          </a:p>
          <a:p>
            <a:r>
              <a:rPr lang="en-US" altLang="ko-KR" sz="1400" dirty="0">
                <a:latin typeface="Segoe UI Semilight" panose="020B0402040204020203" pitchFamily="34" charset="0"/>
                <a:cs typeface="Segoe UI Semilight" panose="020B0402040204020203" pitchFamily="34" charset="0"/>
              </a:rPr>
              <a:t>β = projectile velocity</a:t>
            </a:r>
          </a:p>
          <a:p>
            <a:r>
              <a:rPr lang="en-US" altLang="ko-KR" sz="1400" dirty="0">
                <a:latin typeface="Segoe UI Semilight" panose="020B0402040204020203" pitchFamily="34" charset="0"/>
                <a:cs typeface="Segoe UI Semilight" panose="020B0402040204020203" pitchFamily="34" charset="0"/>
              </a:rPr>
              <a:t>k = &lt;p</a:t>
            </a:r>
            <a:r>
              <a:rPr lang="en-US" altLang="ko-KR" sz="1400" baseline="-25000" dirty="0">
                <a:latin typeface="Segoe UI Semilight" panose="020B0402040204020203" pitchFamily="34" charset="0"/>
                <a:cs typeface="Segoe UI Semilight" panose="020B0402040204020203" pitchFamily="34" charset="0"/>
              </a:rPr>
              <a:t>||</a:t>
            </a:r>
            <a:r>
              <a:rPr lang="en-US" altLang="ko-KR" sz="1400" dirty="0">
                <a:latin typeface="Segoe UI Semilight" panose="020B0402040204020203" pitchFamily="34" charset="0"/>
                <a:cs typeface="Segoe UI Semilight" panose="020B0402040204020203" pitchFamily="34" charset="0"/>
              </a:rPr>
              <a:t>&gt; decrease rate with β increase, which differs among the different models </a:t>
            </a:r>
          </a:p>
          <a:p>
            <a:r>
              <a:rPr lang="en-US" altLang="ko-KR" sz="1400" dirty="0">
                <a:latin typeface="Segoe UI Semilight" panose="020B0402040204020203" pitchFamily="34" charset="0"/>
                <a:cs typeface="Segoe UI Semilight" panose="020B0402040204020203" pitchFamily="34" charset="0"/>
              </a:rPr>
              <a:t> - E0=13 MeV per unit mass loss and k=0 (Kaufman et al 0.4-2.1 GeV </a:t>
            </a:r>
            <a:r>
              <a:rPr lang="en-US" altLang="ko-KR" sz="1400" baseline="30000" dirty="0">
                <a:latin typeface="Segoe UI Semilight" panose="020B0402040204020203" pitchFamily="34" charset="0"/>
                <a:cs typeface="Segoe UI Semilight" panose="020B0402040204020203" pitchFamily="34" charset="0"/>
              </a:rPr>
              <a:t>20</a:t>
            </a:r>
            <a:r>
              <a:rPr lang="en-US" altLang="ko-KR" sz="1400" dirty="0">
                <a:latin typeface="Segoe UI Semilight" panose="020B0402040204020203" pitchFamily="34" charset="0"/>
                <a:cs typeface="Segoe UI Semilight" panose="020B0402040204020203" pitchFamily="34" charset="0"/>
              </a:rPr>
              <a:t>Ne + </a:t>
            </a:r>
            <a:r>
              <a:rPr lang="en-US" altLang="ko-KR" sz="1400" baseline="30000" dirty="0">
                <a:latin typeface="Segoe UI Semilight" panose="020B0402040204020203" pitchFamily="34" charset="0"/>
                <a:cs typeface="Segoe UI Semilight" panose="020B0402040204020203" pitchFamily="34" charset="0"/>
              </a:rPr>
              <a:t>197</a:t>
            </a:r>
            <a:r>
              <a:rPr lang="en-US" altLang="ko-KR" sz="1400" dirty="0">
                <a:latin typeface="Segoe UI Semilight" panose="020B0402040204020203" pitchFamily="34" charset="0"/>
                <a:cs typeface="Segoe UI Semilight" panose="020B0402040204020203" pitchFamily="34" charset="0"/>
              </a:rPr>
              <a:t>Au)</a:t>
            </a:r>
          </a:p>
          <a:p>
            <a:r>
              <a:rPr lang="en-US" altLang="ko-KR" sz="1400" dirty="0">
                <a:latin typeface="Segoe UI Semilight" panose="020B0402040204020203" pitchFamily="34" charset="0"/>
                <a:cs typeface="Segoe UI Semilight" panose="020B0402040204020203" pitchFamily="34" charset="0"/>
              </a:rPr>
              <a:t> - E0=8 MeV per unit mass loss and k=1 (Morrissey et al 0.4 A MeV </a:t>
            </a:r>
            <a:r>
              <a:rPr lang="en-US" altLang="ko-KR" sz="1400" baseline="30000" dirty="0">
                <a:latin typeface="Segoe UI Semilight" panose="020B0402040204020203" pitchFamily="34" charset="0"/>
                <a:cs typeface="Segoe UI Semilight" panose="020B0402040204020203" pitchFamily="34" charset="0"/>
              </a:rPr>
              <a:t>12</a:t>
            </a:r>
            <a:r>
              <a:rPr lang="en-US" altLang="ko-KR" sz="1400" dirty="0">
                <a:latin typeface="Segoe UI Semilight" panose="020B0402040204020203" pitchFamily="34" charset="0"/>
                <a:cs typeface="Segoe UI Semilight" panose="020B0402040204020203" pitchFamily="34" charset="0"/>
              </a:rPr>
              <a:t>C + Cu)</a:t>
            </a:r>
            <a:endParaRPr lang="ko-KR" altLang="en-US" sz="1400" dirty="0">
              <a:latin typeface="Segoe UI Semilight" panose="020B0402040204020203" pitchFamily="34" charset="0"/>
              <a:cs typeface="Segoe UI Semilight" panose="020B0402040204020203" pitchFamily="34"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12C6EA8-404B-45FD-BADF-303312E21782}"/>
                  </a:ext>
                </a:extLst>
              </p:cNvPr>
              <p:cNvSpPr txBox="1"/>
              <p:nvPr/>
            </p:nvSpPr>
            <p:spPr>
              <a:xfrm>
                <a:off x="3942654" y="4403933"/>
                <a:ext cx="3505201"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𝑓</m:t>
                              </m:r>
                            </m:sub>
                          </m:sSub>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𝑝</m:t>
                              </m:r>
                            </m:sub>
                          </m:sSub>
                        </m:den>
                      </m:f>
                      <m:r>
                        <a:rPr lang="en-US" altLang="ko-KR" b="0" i="1" smtClean="0">
                          <a:latin typeface="Cambria Math" panose="02040503050406030204" pitchFamily="18" charset="0"/>
                        </a:rPr>
                        <m:t>=</m:t>
                      </m:r>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1−</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8(</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𝐸</m:t>
                                  </m:r>
                                </m:e>
                                <m:sub>
                                  <m:r>
                                    <a:rPr lang="en-US" altLang="ko-KR" b="0" i="1" smtClean="0">
                                      <a:latin typeface="Cambria Math" panose="02040503050406030204" pitchFamily="18" charset="0"/>
                                    </a:rPr>
                                    <m:t>𝑝</m:t>
                                  </m:r>
                                </m:sub>
                              </m:sSub>
                            </m:den>
                          </m:f>
                        </m:e>
                      </m:rad>
                    </m:oMath>
                  </m:oMathPara>
                </a14:m>
                <a:endParaRPr lang="ko-KR" altLang="en-US" dirty="0"/>
              </a:p>
            </p:txBody>
          </p:sp>
        </mc:Choice>
        <mc:Fallback xmlns="">
          <p:sp>
            <p:nvSpPr>
              <p:cNvPr id="33" name="TextBox 32">
                <a:extLst>
                  <a:ext uri="{FF2B5EF4-FFF2-40B4-BE49-F238E27FC236}">
                    <a16:creationId xmlns:a16="http://schemas.microsoft.com/office/drawing/2014/main" id="{E12C6EA8-404B-45FD-BADF-303312E21782}"/>
                  </a:ext>
                </a:extLst>
              </p:cNvPr>
              <p:cNvSpPr txBox="1">
                <a:spLocks noRot="1" noChangeAspect="1" noMove="1" noResize="1" noEditPoints="1" noAdjustHandles="1" noChangeArrowheads="1" noChangeShapeType="1" noTextEdit="1"/>
              </p:cNvSpPr>
              <p:nvPr/>
            </p:nvSpPr>
            <p:spPr>
              <a:xfrm>
                <a:off x="3942654" y="4403933"/>
                <a:ext cx="3505201" cy="910699"/>
              </a:xfrm>
              <a:prstGeom prst="rect">
                <a:avLst/>
              </a:prstGeom>
              <a:blipFill>
                <a:blip r:embed="rId4"/>
                <a:stretch>
                  <a:fillRect/>
                </a:stretch>
              </a:blipFill>
            </p:spPr>
            <p:txBody>
              <a:bodyPr/>
              <a:lstStyle/>
              <a:p>
                <a:r>
                  <a:rPr lang="ko-KR" altLang="en-US">
                    <a:noFill/>
                  </a:rPr>
                  <a:t> </a:t>
                </a:r>
              </a:p>
            </p:txBody>
          </p:sp>
        </mc:Fallback>
      </mc:AlternateContent>
      <p:sp>
        <p:nvSpPr>
          <p:cNvPr id="34" name="TextBox 33">
            <a:extLst>
              <a:ext uri="{FF2B5EF4-FFF2-40B4-BE49-F238E27FC236}">
                <a16:creationId xmlns:a16="http://schemas.microsoft.com/office/drawing/2014/main" id="{05E69FC6-1017-4C55-9AF8-0E492DF8713C}"/>
              </a:ext>
            </a:extLst>
          </p:cNvPr>
          <p:cNvSpPr txBox="1"/>
          <p:nvPr/>
        </p:nvSpPr>
        <p:spPr>
          <a:xfrm>
            <a:off x="6948051" y="4448459"/>
            <a:ext cx="4795191" cy="738664"/>
          </a:xfrm>
          <a:prstGeom prst="rect">
            <a:avLst/>
          </a:prstGeom>
          <a:noFill/>
        </p:spPr>
        <p:txBody>
          <a:bodyPr wrap="square">
            <a:spAutoFit/>
          </a:bodyPr>
          <a:lstStyle/>
          <a:p>
            <a:r>
              <a:rPr lang="en-US" altLang="ko-KR" sz="1400" dirty="0">
                <a:latin typeface="Segoe UI Semilight" panose="020B0402040204020203" pitchFamily="34" charset="0"/>
                <a:cs typeface="Segoe UI Semilight" panose="020B0402040204020203" pitchFamily="34" charset="0"/>
              </a:rPr>
              <a:t>E</a:t>
            </a:r>
            <a:r>
              <a:rPr lang="en-US" altLang="ko-KR" sz="1400" baseline="-25000" dirty="0">
                <a:latin typeface="Segoe UI Semilight" panose="020B0402040204020203" pitchFamily="34" charset="0"/>
                <a:cs typeface="Segoe UI Semilight" panose="020B0402040204020203" pitchFamily="34" charset="0"/>
              </a:rPr>
              <a:t>p</a:t>
            </a:r>
            <a:r>
              <a:rPr lang="en-US" altLang="ko-KR" sz="1400" dirty="0">
                <a:latin typeface="Segoe UI Semilight" panose="020B0402040204020203" pitchFamily="34" charset="0"/>
                <a:cs typeface="Segoe UI Semilight" panose="020B0402040204020203" pitchFamily="34" charset="0"/>
              </a:rPr>
              <a:t> = projectile energy in A MeV</a:t>
            </a:r>
          </a:p>
          <a:p>
            <a:r>
              <a:rPr lang="en-US" altLang="ko-KR" sz="1400" dirty="0">
                <a:latin typeface="Segoe UI Semilight" panose="020B0402040204020203" pitchFamily="34" charset="0"/>
                <a:cs typeface="Segoe UI Semilight" panose="020B0402040204020203" pitchFamily="34" charset="0"/>
              </a:rPr>
              <a:t>The average energy used to pull out a single nucleon from </a:t>
            </a:r>
          </a:p>
          <a:p>
            <a:r>
              <a:rPr lang="en-US" altLang="ko-KR" sz="1400" dirty="0">
                <a:latin typeface="Segoe UI Semilight" panose="020B0402040204020203" pitchFamily="34" charset="0"/>
                <a:cs typeface="Segoe UI Semilight" panose="020B0402040204020203" pitchFamily="34" charset="0"/>
              </a:rPr>
              <a:t>projectile nucleus is to be 8 MeV</a:t>
            </a:r>
            <a:endParaRPr lang="ko-KR" altLang="en-US" sz="1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07652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96337B-46F6-4047-855E-67BA3DFF8618}"/>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Parabolic Mass Dependence of Momentum Peak Shift (Cont.)</a:t>
            </a:r>
            <a:endParaRPr lang="ko-KR" altLang="en-US" sz="2400" dirty="0"/>
          </a:p>
        </p:txBody>
      </p:sp>
      <p:sp>
        <p:nvSpPr>
          <p:cNvPr id="8" name="TextBox 7">
            <a:extLst>
              <a:ext uri="{FF2B5EF4-FFF2-40B4-BE49-F238E27FC236}">
                <a16:creationId xmlns:a16="http://schemas.microsoft.com/office/drawing/2014/main" id="{5D970463-C9AD-4D93-B06B-89C5225439EB}"/>
              </a:ext>
            </a:extLst>
          </p:cNvPr>
          <p:cNvSpPr txBox="1"/>
          <p:nvPr/>
        </p:nvSpPr>
        <p:spPr>
          <a:xfrm>
            <a:off x="327243" y="630904"/>
            <a:ext cx="11694428" cy="5909310"/>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err="1">
                <a:solidFill>
                  <a:srgbClr val="C00000"/>
                </a:solidFill>
              </a:rPr>
              <a:t>Borrel</a:t>
            </a:r>
            <a:r>
              <a:rPr lang="en-US" altLang="ko-KR" sz="1800" dirty="0">
                <a:solidFill>
                  <a:srgbClr val="C00000"/>
                </a:solidFill>
              </a:rPr>
              <a:t> comment [X]</a:t>
            </a:r>
          </a:p>
          <a:p>
            <a:r>
              <a:rPr lang="en-US" altLang="ko-KR" sz="1800" dirty="0">
                <a:solidFill>
                  <a:srgbClr val="C00000"/>
                </a:solidFill>
              </a:rPr>
              <a:t>“symmetric behavior of the velocity shift implies another mechanism less costly, compared with the removal of individual nucleons. The mechanism may be splitting or instant crack of projectile into two pieces.”</a:t>
            </a:r>
          </a:p>
          <a:p>
            <a:pPr>
              <a:lnSpc>
                <a:spcPct val="150000"/>
              </a:lnSpc>
            </a:pPr>
            <a:r>
              <a:rPr lang="en-US" altLang="ko-KR" sz="1800" dirty="0" err="1"/>
              <a:t>Weizsacker</a:t>
            </a:r>
            <a:r>
              <a:rPr lang="en-US" altLang="ko-KR" sz="1800" dirty="0"/>
              <a:t>-Bethe empirical mass formula:</a:t>
            </a:r>
          </a:p>
          <a:p>
            <a:pPr>
              <a:lnSpc>
                <a:spcPct val="150000"/>
              </a:lnSpc>
            </a:pPr>
            <a:r>
              <a:rPr lang="en-US" altLang="ko-KR" sz="1600" dirty="0"/>
              <a:t>(Assume it is not excited state)</a:t>
            </a:r>
          </a:p>
          <a:p>
            <a:pPr>
              <a:lnSpc>
                <a:spcPct val="150000"/>
              </a:lnSpc>
            </a:pPr>
            <a:r>
              <a:rPr lang="en-US" altLang="ko-KR" sz="1800" dirty="0"/>
              <a:t>The energy(mass) loss in the splitting process:</a:t>
            </a:r>
          </a:p>
          <a:p>
            <a:pPr>
              <a:lnSpc>
                <a:spcPct val="150000"/>
              </a:lnSpc>
            </a:pPr>
            <a:r>
              <a:rPr lang="en-US" altLang="ko-KR" sz="1800" dirty="0"/>
              <a:t> - </a:t>
            </a:r>
            <a:r>
              <a:rPr lang="en-US" altLang="ko-KR" sz="1800" dirty="0">
                <a:solidFill>
                  <a:srgbClr val="C00000"/>
                </a:solidFill>
              </a:rPr>
              <a:t>Binding energy is dominant and shows the parabolic mass dependence of peak shift</a:t>
            </a:r>
          </a:p>
          <a:p>
            <a:r>
              <a:rPr lang="en-US" altLang="ko-KR" sz="1800" dirty="0">
                <a:solidFill>
                  <a:srgbClr val="C00000"/>
                </a:solidFill>
              </a:rPr>
              <a:t>However, the energy loss in splitting process gives only several tens percent of the value</a:t>
            </a:r>
            <a:r>
              <a:rPr lang="ko-KR" altLang="en-US" sz="1800" dirty="0">
                <a:solidFill>
                  <a:srgbClr val="C00000"/>
                </a:solidFill>
              </a:rPr>
              <a:t> </a:t>
            </a:r>
            <a:r>
              <a:rPr lang="en-US" altLang="ko-KR" sz="1800" dirty="0">
                <a:solidFill>
                  <a:srgbClr val="C00000"/>
                </a:solidFill>
              </a:rPr>
              <a:t>measured as momentum peak shift, quantitatively</a:t>
            </a:r>
          </a:p>
          <a:p>
            <a:pPr>
              <a:lnSpc>
                <a:spcPct val="150000"/>
              </a:lnSpc>
            </a:pPr>
            <a:r>
              <a:rPr lang="en-US" altLang="ko-KR" sz="2000" dirty="0"/>
              <a:t>Empirical formula</a:t>
            </a:r>
          </a:p>
          <a:p>
            <a:r>
              <a:rPr lang="en-US" altLang="ko-KR" sz="1800" dirty="0"/>
              <a:t>1) Splitting process consumes the kinetic energy of projectile due to the excitation</a:t>
            </a:r>
          </a:p>
          <a:p>
            <a:r>
              <a:rPr lang="en-US" altLang="ko-KR" sz="1800" dirty="0"/>
              <a:t>2) Energy cost to form a fragment is proportional to the number of pairs of nucleons interacting in long range forces</a:t>
            </a:r>
          </a:p>
          <a:p>
            <a:r>
              <a:rPr lang="en-US" altLang="ko-KR" sz="1800" dirty="0"/>
              <a:t>    which are broken in the reaction</a:t>
            </a:r>
          </a:p>
          <a:p>
            <a:r>
              <a:rPr lang="en-US" altLang="ko-KR" sz="1800" dirty="0"/>
              <a:t>Assumption:</a:t>
            </a:r>
            <a:br>
              <a:rPr lang="en-US" altLang="ko-KR" sz="1800" dirty="0"/>
            </a:br>
            <a:r>
              <a:rPr lang="en-US" altLang="ko-KR" sz="1800" dirty="0"/>
              <a:t>1) Nucleon in projectile are bound each other, so the pairing number of nucleons is </a:t>
            </a:r>
          </a:p>
          <a:p>
            <a:r>
              <a:rPr lang="en-US" altLang="ko-KR" sz="1800" dirty="0"/>
              <a:t>2) The projectile splits into the spectator (</a:t>
            </a:r>
            <a:r>
              <a:rPr lang="en-US" altLang="ko-KR" sz="1800" dirty="0" err="1"/>
              <a:t>A</a:t>
            </a:r>
            <a:r>
              <a:rPr lang="en-US" altLang="ko-KR" sz="1800" baseline="-25000" dirty="0" err="1"/>
              <a:t>f</a:t>
            </a:r>
            <a:r>
              <a:rPr lang="en-US" altLang="ko-KR" sz="1800" dirty="0"/>
              <a:t>) and the participant (A</a:t>
            </a:r>
            <a:r>
              <a:rPr lang="en-US" altLang="ko-KR" sz="1800" baseline="-25000" dirty="0"/>
              <a:t>p</a:t>
            </a:r>
            <a:r>
              <a:rPr lang="en-US" altLang="ko-KR" sz="1800" dirty="0"/>
              <a:t>-</a:t>
            </a:r>
            <a:r>
              <a:rPr lang="en-US" altLang="ko-KR" sz="1800" dirty="0" err="1"/>
              <a:t>A</a:t>
            </a:r>
            <a:r>
              <a:rPr lang="en-US" altLang="ko-KR" sz="1800" baseline="-25000" dirty="0" err="1"/>
              <a:t>f</a:t>
            </a:r>
            <a:r>
              <a:rPr lang="en-US" altLang="ko-KR" sz="1800" dirty="0"/>
              <a:t>)</a:t>
            </a:r>
          </a:p>
          <a:p>
            <a:r>
              <a:rPr lang="en-US" altLang="ko-KR" sz="1800" dirty="0"/>
              <a:t>3) Then, the decrease of pairing number is </a:t>
            </a:r>
          </a:p>
          <a:p>
            <a:r>
              <a:rPr lang="en-US" altLang="ko-KR" sz="1800" dirty="0"/>
              <a:t>4) The kinetic-energy loss for one nucleon removal from projectile: ε</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2B0AF2-A045-4F0B-A6B6-0D893F6DBF75}"/>
                  </a:ext>
                </a:extLst>
              </p:cNvPr>
              <p:cNvSpPr txBox="1"/>
              <p:nvPr/>
            </p:nvSpPr>
            <p:spPr>
              <a:xfrm>
                <a:off x="4593271" y="1734063"/>
                <a:ext cx="340586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𝑀</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r>
                            <a:rPr lang="en-US" altLang="ko-KR" b="0" i="1" smtClean="0">
                              <a:latin typeface="Cambria Math" panose="02040503050406030204" pitchFamily="18" charset="0"/>
                            </a:rPr>
                            <m:t>,</m:t>
                          </m:r>
                          <m:r>
                            <a:rPr lang="en-US" altLang="ko-KR" b="0" i="1" smtClean="0">
                              <a:latin typeface="Cambria Math" panose="02040503050406030204" pitchFamily="18" charset="0"/>
                            </a:rPr>
                            <m:t>𝑍</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𝑁</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𝑛</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𝑍</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𝑀</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r>
                            <a:rPr lang="en-US" altLang="ko-KR" b="0" i="1" smtClean="0">
                              <a:latin typeface="Cambria Math" panose="02040503050406030204" pitchFamily="18" charset="0"/>
                            </a:rPr>
                            <m:t>,</m:t>
                          </m:r>
                          <m:r>
                            <a:rPr lang="en-US" altLang="ko-KR" b="0" i="1" smtClean="0">
                              <a:latin typeface="Cambria Math" panose="02040503050406030204" pitchFamily="18" charset="0"/>
                            </a:rPr>
                            <m:t>𝑍</m:t>
                          </m:r>
                        </m:e>
                      </m:d>
                    </m:oMath>
                  </m:oMathPara>
                </a14:m>
                <a:endParaRPr lang="en-US" altLang="ko-KR" b="0" dirty="0"/>
              </a:p>
            </p:txBody>
          </p:sp>
        </mc:Choice>
        <mc:Fallback xmlns="">
          <p:sp>
            <p:nvSpPr>
              <p:cNvPr id="10" name="TextBox 9">
                <a:extLst>
                  <a:ext uri="{FF2B5EF4-FFF2-40B4-BE49-F238E27FC236}">
                    <a16:creationId xmlns:a16="http://schemas.microsoft.com/office/drawing/2014/main" id="{C92B0AF2-A045-4F0B-A6B6-0D893F6DBF75}"/>
                  </a:ext>
                </a:extLst>
              </p:cNvPr>
              <p:cNvSpPr txBox="1">
                <a:spLocks noRot="1" noChangeAspect="1" noMove="1" noResize="1" noEditPoints="1" noAdjustHandles="1" noChangeArrowheads="1" noChangeShapeType="1" noTextEdit="1"/>
              </p:cNvSpPr>
              <p:nvPr/>
            </p:nvSpPr>
            <p:spPr>
              <a:xfrm>
                <a:off x="4593271" y="1734063"/>
                <a:ext cx="3405868" cy="298415"/>
              </a:xfrm>
              <a:prstGeom prst="rect">
                <a:avLst/>
              </a:prstGeom>
              <a:blipFill>
                <a:blip r:embed="rId3"/>
                <a:stretch>
                  <a:fillRect l="-716" b="-204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3B6D96F-7DA0-424C-A322-4168A6426463}"/>
                  </a:ext>
                </a:extLst>
              </p:cNvPr>
              <p:cNvSpPr txBox="1"/>
              <p:nvPr/>
            </p:nvSpPr>
            <p:spPr>
              <a:xfrm>
                <a:off x="4593271" y="1916201"/>
                <a:ext cx="5582875" cy="602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𝐵</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r>
                            <a:rPr lang="en-US" altLang="ko-KR" b="0" i="1" smtClean="0">
                              <a:latin typeface="Cambria Math" panose="02040503050406030204" pitchFamily="18" charset="0"/>
                            </a:rPr>
                            <m:t>,</m:t>
                          </m:r>
                          <m:r>
                            <a:rPr lang="en-US" altLang="ko-KR" b="0" i="1" smtClean="0">
                              <a:latin typeface="Cambria Math" panose="02040503050406030204" pitchFamily="18" charset="0"/>
                            </a:rPr>
                            <m:t>𝑍</m:t>
                          </m:r>
                        </m:e>
                      </m:d>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𝑣𝑜𝑙</m:t>
                          </m:r>
                        </m:sub>
                      </m:sSub>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𝑠𝑢𝑓</m:t>
                          </m:r>
                        </m:sub>
                      </m:sSub>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𝐴</m:t>
                          </m:r>
                        </m:e>
                        <m:sup>
                          <m:r>
                            <a:rPr lang="en-US" altLang="ko-KR" b="0" i="1" smtClean="0">
                              <a:latin typeface="Cambria Math" panose="02040503050406030204" pitchFamily="18" charset="0"/>
                            </a:rPr>
                            <m:t>2/3</m:t>
                          </m:r>
                        </m:sup>
                      </m:sSup>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2</m:t>
                          </m:r>
                        </m:den>
                      </m:f>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𝑏</m:t>
                          </m:r>
                        </m:e>
                        <m:sub>
                          <m:r>
                            <a:rPr lang="en-US" altLang="ko-KR" b="0" i="1" smtClean="0">
                              <a:latin typeface="Cambria Math" panose="02040503050406030204" pitchFamily="18" charset="0"/>
                            </a:rPr>
                            <m:t>𝑠𝑦𝑚</m:t>
                          </m:r>
                        </m:sub>
                      </m:sSub>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r>
                                    <a:rPr lang="en-US" altLang="ko-KR" b="0" i="1" smtClean="0">
                                      <a:latin typeface="Cambria Math" panose="02040503050406030204" pitchFamily="18" charset="0"/>
                                    </a:rPr>
                                    <m:t>−</m:t>
                                  </m:r>
                                  <m:r>
                                    <a:rPr lang="en-US" altLang="ko-KR" b="0" i="1" smtClean="0">
                                      <a:latin typeface="Cambria Math" panose="02040503050406030204" pitchFamily="18" charset="0"/>
                                    </a:rPr>
                                    <m:t>𝑍</m:t>
                                  </m:r>
                                </m:e>
                              </m:d>
                            </m:e>
                            <m:sup>
                              <m:r>
                                <a:rPr lang="en-US" altLang="ko-KR" b="0" i="1" smtClean="0">
                                  <a:latin typeface="Cambria Math" panose="02040503050406030204" pitchFamily="18" charset="0"/>
                                </a:rPr>
                                <m:t>2</m:t>
                              </m:r>
                            </m:sup>
                          </m:sSup>
                        </m:num>
                        <m:den>
                          <m:r>
                            <a:rPr lang="en-US" altLang="ko-KR" b="0" i="1" smtClean="0">
                              <a:latin typeface="Cambria Math" panose="02040503050406030204" pitchFamily="18" charset="0"/>
                            </a:rPr>
                            <m:t>𝐴</m:t>
                          </m:r>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3</m:t>
                          </m:r>
                        </m:num>
                        <m:den>
                          <m:r>
                            <a:rPr lang="en-US" altLang="ko-KR" b="0" i="1" smtClean="0">
                              <a:latin typeface="Cambria Math" panose="02040503050406030204" pitchFamily="18" charset="0"/>
                            </a:rPr>
                            <m:t>5</m:t>
                          </m:r>
                        </m:den>
                      </m:f>
                      <m:f>
                        <m:fPr>
                          <m:ctrlPr>
                            <a:rPr lang="en-US" altLang="ko-KR" b="0"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𝑍</m:t>
                              </m:r>
                            </m:e>
                            <m:sup>
                              <m:r>
                                <a:rPr lang="en-US" altLang="ko-KR" b="0" i="1" smtClean="0">
                                  <a:latin typeface="Cambria Math" panose="02040503050406030204" pitchFamily="18" charset="0"/>
                                </a:rPr>
                                <m:t>2</m:t>
                              </m:r>
                            </m:sup>
                          </m:sSup>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2</m:t>
                              </m:r>
                            </m:sup>
                          </m:sSup>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𝑐</m:t>
                              </m:r>
                            </m:sub>
                          </m:sSub>
                        </m:den>
                      </m:f>
                    </m:oMath>
                  </m:oMathPara>
                </a14:m>
                <a:endParaRPr lang="en-US" altLang="ko-KR" b="0" dirty="0"/>
              </a:p>
            </p:txBody>
          </p:sp>
        </mc:Choice>
        <mc:Fallback xmlns="">
          <p:sp>
            <p:nvSpPr>
              <p:cNvPr id="11" name="TextBox 10">
                <a:extLst>
                  <a:ext uri="{FF2B5EF4-FFF2-40B4-BE49-F238E27FC236}">
                    <a16:creationId xmlns:a16="http://schemas.microsoft.com/office/drawing/2014/main" id="{B3B6D96F-7DA0-424C-A322-4168A6426463}"/>
                  </a:ext>
                </a:extLst>
              </p:cNvPr>
              <p:cNvSpPr txBox="1">
                <a:spLocks noRot="1" noChangeAspect="1" noMove="1" noResize="1" noEditPoints="1" noAdjustHandles="1" noChangeArrowheads="1" noChangeShapeType="1" noTextEdit="1"/>
              </p:cNvSpPr>
              <p:nvPr/>
            </p:nvSpPr>
            <p:spPr>
              <a:xfrm>
                <a:off x="4593271" y="1916201"/>
                <a:ext cx="5582875" cy="602601"/>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A7FC3C7-BDD3-42DB-A184-7E6CA8E1589C}"/>
                  </a:ext>
                </a:extLst>
              </p:cNvPr>
              <p:cNvSpPr txBox="1"/>
              <p:nvPr/>
            </p:nvSpPr>
            <p:spPr>
              <a:xfrm>
                <a:off x="4987718" y="2522830"/>
                <a:ext cx="4663391" cy="318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𝑀</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𝑓</m:t>
                              </m:r>
                            </m:sub>
                          </m:sSub>
                        </m:e>
                      </m:d>
                      <m:r>
                        <a:rPr lang="en-US" altLang="ko-KR" b="0" i="1" smtClean="0">
                          <a:latin typeface="Cambria Math" panose="02040503050406030204" pitchFamily="18" charset="0"/>
                        </a:rPr>
                        <m:t>+</m:t>
                      </m:r>
                      <m:r>
                        <a:rPr lang="en-US" altLang="ko-KR" b="0" i="1" smtClean="0">
                          <a:latin typeface="Cambria Math" panose="02040503050406030204" pitchFamily="18" charset="0"/>
                        </a:rPr>
                        <m:t>𝑀</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𝑓</m:t>
                              </m:r>
                            </m:sub>
                          </m:sSub>
                        </m:e>
                      </m:d>
                      <m:r>
                        <a:rPr lang="en-US" altLang="ko-KR" b="0" i="1" smtClean="0">
                          <a:latin typeface="Cambria Math" panose="02040503050406030204" pitchFamily="18" charset="0"/>
                        </a:rPr>
                        <m:t>−</m:t>
                      </m:r>
                      <m:r>
                        <a:rPr lang="en-US" altLang="ko-KR" b="0" i="1" smtClean="0">
                          <a:latin typeface="Cambria Math" panose="02040503050406030204" pitchFamily="18" charset="0"/>
                        </a:rPr>
                        <m:t>𝑀</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oMath>
                  </m:oMathPara>
                </a14:m>
                <a:endParaRPr lang="en-US" altLang="ko-KR" b="0" dirty="0"/>
              </a:p>
            </p:txBody>
          </p:sp>
        </mc:Choice>
        <mc:Fallback xmlns="">
          <p:sp>
            <p:nvSpPr>
              <p:cNvPr id="16" name="TextBox 15">
                <a:extLst>
                  <a:ext uri="{FF2B5EF4-FFF2-40B4-BE49-F238E27FC236}">
                    <a16:creationId xmlns:a16="http://schemas.microsoft.com/office/drawing/2014/main" id="{9A7FC3C7-BDD3-42DB-A184-7E6CA8E1589C}"/>
                  </a:ext>
                </a:extLst>
              </p:cNvPr>
              <p:cNvSpPr txBox="1">
                <a:spLocks noRot="1" noChangeAspect="1" noMove="1" noResize="1" noEditPoints="1" noAdjustHandles="1" noChangeArrowheads="1" noChangeShapeType="1" noTextEdit="1"/>
              </p:cNvSpPr>
              <p:nvPr/>
            </p:nvSpPr>
            <p:spPr>
              <a:xfrm>
                <a:off x="4987718" y="2522830"/>
                <a:ext cx="4663391" cy="318998"/>
              </a:xfrm>
              <a:prstGeom prst="rect">
                <a:avLst/>
              </a:prstGeom>
              <a:blipFill>
                <a:blip r:embed="rId5"/>
                <a:stretch>
                  <a:fillRect l="-261" r="-915" b="-2692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AE0E56F-DFCB-4C68-B577-FF521926B7A2}"/>
                  </a:ext>
                </a:extLst>
              </p:cNvPr>
              <p:cNvSpPr txBox="1"/>
              <p:nvPr/>
            </p:nvSpPr>
            <p:spPr>
              <a:xfrm>
                <a:off x="8567671" y="5327058"/>
                <a:ext cx="2166875"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baseline="-25000" smtClean="0">
                          <a:latin typeface="Cambria Math" panose="02040503050406030204" pitchFamily="18" charset="0"/>
                        </a:rPr>
                        <m:t>𝐴𝑝</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𝐶</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−1)/2</m:t>
                      </m:r>
                    </m:oMath>
                  </m:oMathPara>
                </a14:m>
                <a:endParaRPr lang="en-US" altLang="ko-KR" b="0" dirty="0"/>
              </a:p>
            </p:txBody>
          </p:sp>
        </mc:Choice>
        <mc:Fallback xmlns="">
          <p:sp>
            <p:nvSpPr>
              <p:cNvPr id="21" name="TextBox 20">
                <a:extLst>
                  <a:ext uri="{FF2B5EF4-FFF2-40B4-BE49-F238E27FC236}">
                    <a16:creationId xmlns:a16="http://schemas.microsoft.com/office/drawing/2014/main" id="{3AE0E56F-DFCB-4C68-B577-FF521926B7A2}"/>
                  </a:ext>
                </a:extLst>
              </p:cNvPr>
              <p:cNvSpPr txBox="1">
                <a:spLocks noRot="1" noChangeAspect="1" noMove="1" noResize="1" noEditPoints="1" noAdjustHandles="1" noChangeArrowheads="1" noChangeShapeType="1" noTextEdit="1"/>
              </p:cNvSpPr>
              <p:nvPr/>
            </p:nvSpPr>
            <p:spPr>
              <a:xfrm>
                <a:off x="8567671" y="5327058"/>
                <a:ext cx="2166875" cy="298415"/>
              </a:xfrm>
              <a:prstGeom prst="rect">
                <a:avLst/>
              </a:prstGeom>
              <a:blipFill>
                <a:blip r:embed="rId6"/>
                <a:stretch>
                  <a:fillRect l="-843" r="-1685" b="-265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1C6AEA-41E1-45D1-9ADF-EE4F96994FFF}"/>
                  </a:ext>
                </a:extLst>
              </p:cNvPr>
              <p:cNvSpPr txBox="1"/>
              <p:nvPr/>
            </p:nvSpPr>
            <p:spPr>
              <a:xfrm>
                <a:off x="4689443" y="5900321"/>
                <a:ext cx="3849452"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i="1" baseline="-25000" smtClean="0">
                          <a:latin typeface="Cambria Math" panose="02040503050406030204" pitchFamily="18" charset="0"/>
                        </a:rPr>
                        <m:t>𝐴𝑝</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𝐶</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m:t>
                      </m:r>
                      <m:r>
                        <a:rPr lang="en-US" altLang="ko-KR" i="1" baseline="-25000">
                          <a:latin typeface="Cambria Math" panose="02040503050406030204" pitchFamily="18" charset="0"/>
                        </a:rPr>
                        <m:t>𝐴</m:t>
                      </m:r>
                      <m:r>
                        <a:rPr lang="en-US" altLang="ko-KR" b="0" i="1" baseline="-25000" smtClean="0">
                          <a:latin typeface="Cambria Math" panose="02040503050406030204" pitchFamily="18" charset="0"/>
                        </a:rPr>
                        <m:t>𝑓</m:t>
                      </m:r>
                      <m:sSub>
                        <m:sSubPr>
                          <m:ctrlPr>
                            <a:rPr lang="en-US" altLang="ko-KR" i="1">
                              <a:latin typeface="Cambria Math" panose="02040503050406030204" pitchFamily="18" charset="0"/>
                            </a:rPr>
                          </m:ctrlPr>
                        </m:sSubPr>
                        <m:e>
                          <m:r>
                            <a:rPr lang="en-US" altLang="ko-KR" i="1">
                              <a:latin typeface="Cambria Math" panose="02040503050406030204" pitchFamily="18" charset="0"/>
                            </a:rPr>
                            <m:t>𝐶</m:t>
                          </m:r>
                        </m:e>
                        <m:sub>
                          <m:r>
                            <a:rPr lang="en-US" altLang="ko-KR" i="1">
                              <a:latin typeface="Cambria Math" panose="02040503050406030204" pitchFamily="18" charset="0"/>
                            </a:rPr>
                            <m:t>2</m:t>
                          </m:r>
                        </m:sub>
                      </m:sSub>
                      <m:r>
                        <a:rPr lang="en-US" altLang="ko-KR" i="1">
                          <a:latin typeface="Cambria Math" panose="02040503050406030204" pitchFamily="18" charset="0"/>
                        </a:rPr>
                        <m:t>−</m:t>
                      </m:r>
                      <m:r>
                        <a:rPr lang="en-US" altLang="ko-KR" b="0" i="1" baseline="-25000" smtClean="0">
                          <a:latin typeface="Cambria Math" panose="02040503050406030204" pitchFamily="18" charset="0"/>
                        </a:rPr>
                        <m:t>𝐴𝑝</m:t>
                      </m:r>
                      <m:r>
                        <a:rPr lang="en-US" altLang="ko-KR" b="0" i="1" baseline="-25000" smtClean="0">
                          <a:latin typeface="Cambria Math" panose="02040503050406030204" pitchFamily="18" charset="0"/>
                        </a:rPr>
                        <m:t>−</m:t>
                      </m:r>
                      <m:r>
                        <a:rPr lang="en-US" altLang="ko-KR" b="0" i="1" baseline="-25000" smtClean="0">
                          <a:latin typeface="Cambria Math" panose="02040503050406030204" pitchFamily="18" charset="0"/>
                        </a:rPr>
                        <m:t>𝐴𝑓</m:t>
                      </m:r>
                      <m:sSub>
                        <m:sSubPr>
                          <m:ctrlPr>
                            <a:rPr lang="en-US" altLang="ko-KR" i="1">
                              <a:latin typeface="Cambria Math" panose="02040503050406030204" pitchFamily="18" charset="0"/>
                            </a:rPr>
                          </m:ctrlPr>
                        </m:sSubPr>
                        <m:e>
                          <m:r>
                            <a:rPr lang="en-US" altLang="ko-KR" i="1">
                              <a:latin typeface="Cambria Math" panose="02040503050406030204" pitchFamily="18" charset="0"/>
                            </a:rPr>
                            <m:t>𝐶</m:t>
                          </m:r>
                        </m:e>
                        <m:sub>
                          <m:r>
                            <a:rPr lang="en-US" altLang="ko-KR" i="1">
                              <a:latin typeface="Cambria Math" panose="02040503050406030204" pitchFamily="18" charset="0"/>
                            </a:rPr>
                            <m:t>2</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oMath>
                  </m:oMathPara>
                </a14:m>
                <a:endParaRPr lang="en-US" altLang="ko-KR" b="0" dirty="0"/>
              </a:p>
            </p:txBody>
          </p:sp>
        </mc:Choice>
        <mc:Fallback xmlns="">
          <p:sp>
            <p:nvSpPr>
              <p:cNvPr id="22" name="TextBox 21">
                <a:extLst>
                  <a:ext uri="{FF2B5EF4-FFF2-40B4-BE49-F238E27FC236}">
                    <a16:creationId xmlns:a16="http://schemas.microsoft.com/office/drawing/2014/main" id="{2E1C6AEA-41E1-45D1-9ADF-EE4F96994FFF}"/>
                  </a:ext>
                </a:extLst>
              </p:cNvPr>
              <p:cNvSpPr txBox="1">
                <a:spLocks noRot="1" noChangeAspect="1" noMove="1" noResize="1" noEditPoints="1" noAdjustHandles="1" noChangeArrowheads="1" noChangeShapeType="1" noTextEdit="1"/>
              </p:cNvSpPr>
              <p:nvPr/>
            </p:nvSpPr>
            <p:spPr>
              <a:xfrm>
                <a:off x="4689443" y="5900321"/>
                <a:ext cx="3849452" cy="299249"/>
              </a:xfrm>
              <a:prstGeom prst="rect">
                <a:avLst/>
              </a:prstGeom>
              <a:blipFill>
                <a:blip r:embed="rId7"/>
                <a:stretch>
                  <a:fillRect r="-1108" b="-28571"/>
                </a:stretch>
              </a:blipFill>
            </p:spPr>
            <p:txBody>
              <a:bodyPr/>
              <a:lstStyle/>
              <a:p>
                <a:r>
                  <a:rPr lang="ko-KR" altLang="en-US">
                    <a:noFill/>
                  </a:rPr>
                  <a:t> </a:t>
                </a:r>
              </a:p>
            </p:txBody>
          </p:sp>
        </mc:Fallback>
      </mc:AlternateContent>
      <p:sp>
        <p:nvSpPr>
          <p:cNvPr id="25" name="슬라이드 번호 개체 틀 1">
            <a:extLst>
              <a:ext uri="{FF2B5EF4-FFF2-40B4-BE49-F238E27FC236}">
                <a16:creationId xmlns:a16="http://schemas.microsoft.com/office/drawing/2014/main" id="{FC308CA1-12F4-4715-82B9-369AC3DB567C}"/>
              </a:ext>
            </a:extLst>
          </p:cNvPr>
          <p:cNvSpPr txBox="1">
            <a:spLocks/>
          </p:cNvSpPr>
          <p:nvPr/>
        </p:nvSpPr>
        <p:spPr>
          <a:xfrm>
            <a:off x="9448800" y="0"/>
            <a:ext cx="2743200" cy="365125"/>
          </a:xfrm>
          <a:prstGeom prst="rect">
            <a:avLst/>
          </a:prstGeom>
        </p:spPr>
        <p:txBody>
          <a:bodyPr/>
          <a:lstStyle>
            <a:defPPr>
              <a:defRPr lang="ko-KR"/>
            </a:defPPr>
            <a:lvl1pPr marL="0" algn="r" defTabSz="914400" rtl="0" eaLnBrk="1" latinLnBrk="1" hangingPunct="1">
              <a:defRPr sz="1800" b="0" kern="1200">
                <a:solidFill>
                  <a:schemeClr val="tx1"/>
                </a:solidFill>
                <a:latin typeface="Segoe UI Semilight" panose="020B0402040204020203" pitchFamily="34" charset="0"/>
                <a:ea typeface="+mn-ea"/>
                <a:cs typeface="Segoe UI Semilight" panose="020B0402040204020203"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BA1AD79-10DC-4FFB-ABEA-6606848873D2}" type="slidenum">
              <a:rPr lang="ko-KR" altLang="en-US" smtClean="0"/>
              <a:pPr/>
              <a:t>22</a:t>
            </a:fld>
            <a:endParaRPr lang="ko-KR" altLang="en-US" dirty="0"/>
          </a:p>
        </p:txBody>
      </p:sp>
    </p:spTree>
    <p:extLst>
      <p:ext uri="{BB962C8B-B14F-4D97-AF65-F5344CB8AC3E}">
        <p14:creationId xmlns:p14="http://schemas.microsoft.com/office/powerpoint/2010/main" val="40731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96337B-46F6-4047-855E-67BA3DFF8618}"/>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Parabolic Mass Dependence of Momentum Peak Shift (Cont.)</a:t>
            </a:r>
            <a:endParaRPr lang="ko-KR" altLang="en-US" sz="2400" dirty="0"/>
          </a:p>
        </p:txBody>
      </p:sp>
      <p:sp>
        <p:nvSpPr>
          <p:cNvPr id="8" name="TextBox 7">
            <a:extLst>
              <a:ext uri="{FF2B5EF4-FFF2-40B4-BE49-F238E27FC236}">
                <a16:creationId xmlns:a16="http://schemas.microsoft.com/office/drawing/2014/main" id="{5D970463-C9AD-4D93-B06B-89C5225439EB}"/>
              </a:ext>
            </a:extLst>
          </p:cNvPr>
          <p:cNvSpPr txBox="1"/>
          <p:nvPr/>
        </p:nvSpPr>
        <p:spPr>
          <a:xfrm>
            <a:off x="327243" y="630904"/>
            <a:ext cx="11694428" cy="4611199"/>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When one nucleon is removal (</a:t>
            </a:r>
            <a:r>
              <a:rPr lang="en-US" altLang="ko-KR" sz="1800" dirty="0" err="1"/>
              <a:t>A</a:t>
            </a:r>
            <a:r>
              <a:rPr lang="en-US" altLang="ko-KR" sz="1800" baseline="-25000" dirty="0" err="1"/>
              <a:t>f</a:t>
            </a:r>
            <a:r>
              <a:rPr lang="en-US" altLang="ko-KR" sz="1800" dirty="0"/>
              <a:t>=A</a:t>
            </a:r>
            <a:r>
              <a:rPr lang="en-US" altLang="ko-KR" sz="1800" baseline="-25000" dirty="0"/>
              <a:t>p</a:t>
            </a:r>
            <a:r>
              <a:rPr lang="en-US" altLang="ko-KR" sz="1800" dirty="0"/>
              <a:t>-1), the decrease of pairing number in the splitting process is A</a:t>
            </a:r>
            <a:r>
              <a:rPr lang="en-US" altLang="ko-KR" sz="1800" baseline="-25000" dirty="0"/>
              <a:t>p</a:t>
            </a:r>
            <a:r>
              <a:rPr lang="en-US" altLang="ko-KR" sz="1800" dirty="0"/>
              <a:t>-1</a:t>
            </a:r>
          </a:p>
          <a:p>
            <a:pPr>
              <a:lnSpc>
                <a:spcPct val="150000"/>
              </a:lnSpc>
            </a:pPr>
            <a:r>
              <a:rPr lang="en-US" altLang="ko-KR" sz="1800" dirty="0"/>
              <a:t>The energy loss of one nucleon removal can be defined as ε</a:t>
            </a:r>
          </a:p>
          <a:p>
            <a:pPr>
              <a:lnSpc>
                <a:spcPct val="150000"/>
              </a:lnSpc>
            </a:pPr>
            <a:r>
              <a:rPr lang="en-US" altLang="ko-KR" sz="1800" dirty="0"/>
              <a:t>Thus, the energy loss per nucleon pair is ε/(A</a:t>
            </a:r>
            <a:r>
              <a:rPr lang="en-US" altLang="ko-KR" sz="1800" baseline="-25000" dirty="0"/>
              <a:t>p</a:t>
            </a:r>
            <a:r>
              <a:rPr lang="en-US" altLang="ko-KR" sz="1800" dirty="0"/>
              <a:t>-1) [MeV]</a:t>
            </a:r>
          </a:p>
          <a:p>
            <a:pPr>
              <a:lnSpc>
                <a:spcPct val="150000"/>
              </a:lnSpc>
            </a:pPr>
            <a:r>
              <a:rPr lang="en-US" altLang="ko-KR" sz="1800" dirty="0"/>
              <a:t>The number of pairing broken in the splitting process is </a:t>
            </a:r>
            <a:r>
              <a:rPr lang="en-US" altLang="ko-KR" sz="1800" dirty="0" err="1"/>
              <a:t>A</a:t>
            </a:r>
            <a:r>
              <a:rPr lang="en-US" altLang="ko-KR" sz="1800" baseline="-25000" dirty="0" err="1"/>
              <a:t>f</a:t>
            </a:r>
            <a:r>
              <a:rPr lang="en-US" altLang="ko-KR" sz="1800" dirty="0"/>
              <a:t>(A</a:t>
            </a:r>
            <a:r>
              <a:rPr lang="en-US" altLang="ko-KR" sz="1800" baseline="-25000" dirty="0"/>
              <a:t>p</a:t>
            </a:r>
            <a:r>
              <a:rPr lang="en-US" altLang="ko-KR" sz="1800" dirty="0"/>
              <a:t>-</a:t>
            </a:r>
            <a:r>
              <a:rPr lang="en-US" altLang="ko-KR" sz="1800" dirty="0" err="1"/>
              <a:t>A</a:t>
            </a:r>
            <a:r>
              <a:rPr lang="en-US" altLang="ko-KR" sz="1800" baseline="-25000" dirty="0" err="1"/>
              <a:t>f</a:t>
            </a:r>
            <a:r>
              <a:rPr lang="en-US" altLang="ko-KR" sz="1800" dirty="0"/>
              <a:t>)</a:t>
            </a:r>
          </a:p>
          <a:p>
            <a:pPr>
              <a:lnSpc>
                <a:spcPct val="150000"/>
              </a:lnSpc>
            </a:pPr>
            <a:r>
              <a:rPr lang="en-US" altLang="ko-KR" sz="1800" dirty="0"/>
              <a:t>Therefore, the kinetic energy loss is </a:t>
            </a:r>
          </a:p>
          <a:p>
            <a:pPr>
              <a:lnSpc>
                <a:spcPct val="150000"/>
              </a:lnSpc>
            </a:pPr>
            <a:r>
              <a:rPr lang="en-US" altLang="ko-KR" sz="1800" dirty="0"/>
              <a:t>In the case of non-relativistic projectile</a:t>
            </a:r>
            <a:r>
              <a:rPr lang="ko-KR" altLang="en-US" sz="1800" dirty="0"/>
              <a:t> </a:t>
            </a:r>
            <a:r>
              <a:rPr lang="en-US" altLang="ko-KR" sz="1800" dirty="0"/>
              <a:t>energy,</a:t>
            </a:r>
            <a:r>
              <a:rPr lang="ko-KR" altLang="en-US" sz="1800" dirty="0"/>
              <a:t> </a:t>
            </a:r>
            <a:r>
              <a:rPr lang="en-US" altLang="ko-KR" sz="1800" dirty="0"/>
              <a:t>the</a:t>
            </a:r>
            <a:r>
              <a:rPr lang="ko-KR" altLang="en-US" sz="1800" dirty="0"/>
              <a:t> </a:t>
            </a:r>
            <a:r>
              <a:rPr lang="en-US" altLang="ko-KR" sz="1800" dirty="0"/>
              <a:t>energy</a:t>
            </a:r>
            <a:r>
              <a:rPr lang="ko-KR" altLang="en-US" sz="1800" dirty="0"/>
              <a:t> </a:t>
            </a:r>
            <a:r>
              <a:rPr lang="en-US" altLang="ko-KR" sz="1800" dirty="0"/>
              <a:t>conservation</a:t>
            </a:r>
            <a:r>
              <a:rPr lang="ko-KR" altLang="en-US" sz="1800" dirty="0"/>
              <a:t> </a:t>
            </a:r>
            <a:r>
              <a:rPr lang="en-US" altLang="ko-KR" sz="1800" dirty="0"/>
              <a:t>between</a:t>
            </a:r>
            <a:r>
              <a:rPr lang="ko-KR" altLang="en-US" sz="1800" dirty="0"/>
              <a:t> </a:t>
            </a:r>
            <a:r>
              <a:rPr lang="en-US" altLang="ko-KR" sz="1800" dirty="0"/>
              <a:t>projectile</a:t>
            </a:r>
            <a:r>
              <a:rPr lang="ko-KR" altLang="en-US" sz="1800" dirty="0"/>
              <a:t> </a:t>
            </a:r>
            <a:r>
              <a:rPr lang="en-US" altLang="ko-KR" sz="1800" dirty="0"/>
              <a:t>and</a:t>
            </a:r>
            <a:r>
              <a:rPr lang="ko-KR" altLang="en-US" sz="1800" dirty="0"/>
              <a:t> </a:t>
            </a:r>
            <a:r>
              <a:rPr lang="en-US" altLang="ko-KR" sz="1800" dirty="0"/>
              <a:t>two</a:t>
            </a:r>
            <a:r>
              <a:rPr lang="ko-KR" altLang="en-US" sz="1800" dirty="0"/>
              <a:t> </a:t>
            </a:r>
            <a:r>
              <a:rPr lang="en-US" altLang="ko-KR" sz="1800" dirty="0"/>
              <a:t>pieces</a:t>
            </a:r>
            <a:r>
              <a:rPr lang="ko-KR" altLang="en-US" sz="1800" dirty="0"/>
              <a:t> </a:t>
            </a:r>
            <a:r>
              <a:rPr lang="en-US" altLang="ko-KR" sz="1800" dirty="0"/>
              <a:t>gives</a:t>
            </a:r>
          </a:p>
          <a:p>
            <a:pPr>
              <a:lnSpc>
                <a:spcPct val="150000"/>
              </a:lnSpc>
            </a:pPr>
            <a:r>
              <a:rPr lang="en-US" altLang="ko-KR" sz="1800" dirty="0"/>
              <a:t>a new formula as follows:</a:t>
            </a:r>
          </a:p>
          <a:p>
            <a:pPr>
              <a:lnSpc>
                <a:spcPct val="150000"/>
              </a:lnSpc>
            </a:pPr>
            <a:endParaRPr lang="en-US" altLang="ko-KR" sz="1800" dirty="0"/>
          </a:p>
          <a:p>
            <a:pPr>
              <a:lnSpc>
                <a:spcPct val="150000"/>
              </a:lnSpc>
            </a:pPr>
            <a:r>
              <a:rPr lang="en-US" altLang="ko-KR" sz="1800" dirty="0"/>
              <a:t>If we select the energy loss parameter of ε = 8 MeV, it corresponds to </a:t>
            </a:r>
            <a:r>
              <a:rPr lang="en-US" altLang="ko-KR" sz="1800" dirty="0" err="1"/>
              <a:t>Borrel’s</a:t>
            </a:r>
            <a:r>
              <a:rPr lang="en-US" altLang="ko-KR" sz="1800" dirty="0"/>
              <a:t> formula for the one-nucleon removal</a:t>
            </a:r>
          </a:p>
          <a:p>
            <a:pPr>
              <a:lnSpc>
                <a:spcPct val="150000"/>
              </a:lnSpc>
            </a:pPr>
            <a:r>
              <a:rPr lang="en-US" altLang="ko-KR" sz="1800" dirty="0"/>
              <a:t>However, fitting results is better in ε = 12 MeV than ε = 8 MeV</a:t>
            </a:r>
          </a:p>
          <a:p>
            <a:pPr>
              <a:lnSpc>
                <a:spcPct val="150000"/>
              </a:lnSpc>
            </a:pPr>
            <a:r>
              <a:rPr lang="en-US" altLang="ko-KR" sz="1800" dirty="0"/>
              <a:t>This energy loss parameter 8 MeV is equally applied to the experimental data in </a:t>
            </a:r>
            <a:r>
              <a:rPr lang="en-US" altLang="ko-KR" sz="1800" dirty="0" err="1"/>
              <a:t>Ar+Be</a:t>
            </a:r>
            <a:r>
              <a:rPr lang="en-US" altLang="ko-KR" sz="1800" dirty="0"/>
              <a:t> &amp; </a:t>
            </a:r>
            <a:r>
              <a:rPr lang="en-US" altLang="ko-KR" sz="1800" dirty="0" err="1"/>
              <a:t>Ar+Ta</a:t>
            </a:r>
            <a:endParaRPr lang="en-US" altLang="ko-KR" sz="1800" dirty="0"/>
          </a:p>
        </p:txBody>
      </p:sp>
      <p:sp>
        <p:nvSpPr>
          <p:cNvPr id="12" name="슬라이드 번호 개체 틀 1">
            <a:extLst>
              <a:ext uri="{FF2B5EF4-FFF2-40B4-BE49-F238E27FC236}">
                <a16:creationId xmlns:a16="http://schemas.microsoft.com/office/drawing/2014/main" id="{7880C9B8-EA67-42E6-8C82-54B1B95FED49}"/>
              </a:ext>
            </a:extLst>
          </p:cNvPr>
          <p:cNvSpPr txBox="1">
            <a:spLocks/>
          </p:cNvSpPr>
          <p:nvPr/>
        </p:nvSpPr>
        <p:spPr>
          <a:xfrm>
            <a:off x="9448800" y="0"/>
            <a:ext cx="2743200" cy="365125"/>
          </a:xfrm>
          <a:prstGeom prst="rect">
            <a:avLst/>
          </a:prstGeom>
        </p:spPr>
        <p:txBody>
          <a:bodyPr/>
          <a:lstStyle>
            <a:defPPr>
              <a:defRPr lang="ko-KR"/>
            </a:defPPr>
            <a:lvl1pPr marL="0" algn="r" defTabSz="914400" rtl="0" eaLnBrk="1" latinLnBrk="1" hangingPunct="1">
              <a:defRPr sz="1800" b="0" kern="1200">
                <a:solidFill>
                  <a:schemeClr val="tx1"/>
                </a:solidFill>
                <a:latin typeface="Segoe UI Semilight" panose="020B0402040204020203" pitchFamily="34" charset="0"/>
                <a:ea typeface="+mn-ea"/>
                <a:cs typeface="Segoe UI Semilight" panose="020B0402040204020203"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BA1AD79-10DC-4FFB-ABEA-6606848873D2}" type="slidenum">
              <a:rPr lang="ko-KR" altLang="en-US" smtClean="0"/>
              <a:pPr/>
              <a:t>23</a:t>
            </a:fld>
            <a:endParaRPr lang="ko-KR" alt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29D8AAE-EECE-4913-BE49-F05094C6996E}"/>
                  </a:ext>
                </a:extLst>
              </p:cNvPr>
              <p:cNvSpPr txBox="1"/>
              <p:nvPr/>
            </p:nvSpPr>
            <p:spPr>
              <a:xfrm>
                <a:off x="3983671" y="2300543"/>
                <a:ext cx="1992469" cy="616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ΔE</m:t>
                      </m:r>
                      <m:r>
                        <a:rPr lang="en-US" altLang="ko-KR" b="0" i="0" smtClean="0">
                          <a:latin typeface="Cambria Math" panose="02040503050406030204" pitchFamily="18" charset="0"/>
                        </a:rPr>
                        <m:t>=</m:t>
                      </m:r>
                      <m:f>
                        <m:fPr>
                          <m:ctrlPr>
                            <a:rPr lang="en-US" altLang="ko-KR" b="0" i="1" smtClean="0">
                              <a:latin typeface="Cambria Math" panose="02040503050406030204" pitchFamily="18" charset="0"/>
                            </a:rPr>
                          </m:ctrlPr>
                        </m:fPr>
                        <m:num>
                          <m:r>
                            <a:rPr lang="ko-KR" altLang="en-US" b="0" i="1" smtClean="0">
                              <a:latin typeface="Cambria Math" panose="02040503050406030204" pitchFamily="18" charset="0"/>
                            </a:rPr>
                            <m:t>𝜀</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num>
                        <m:den>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A</m:t>
                              </m:r>
                            </m:e>
                            <m:sub>
                              <m:r>
                                <m:rPr>
                                  <m:sty m:val="p"/>
                                </m:rPr>
                                <a:rPr lang="en-US" altLang="ko-KR" b="0" i="0" smtClean="0">
                                  <a:latin typeface="Cambria Math" panose="02040503050406030204" pitchFamily="18" charset="0"/>
                                </a:rPr>
                                <m:t>p</m:t>
                              </m:r>
                            </m:sub>
                          </m:sSub>
                          <m:r>
                            <a:rPr lang="en-US" altLang="ko-KR" b="0" i="0" smtClean="0">
                              <a:latin typeface="Cambria Math" panose="02040503050406030204" pitchFamily="18" charset="0"/>
                            </a:rPr>
                            <m:t>−1</m:t>
                          </m:r>
                        </m:den>
                      </m:f>
                    </m:oMath>
                  </m:oMathPara>
                </a14:m>
                <a:endParaRPr lang="en-US" altLang="ko-KR" b="0" dirty="0"/>
              </a:p>
            </p:txBody>
          </p:sp>
        </mc:Choice>
        <mc:Fallback xmlns="">
          <p:sp>
            <p:nvSpPr>
              <p:cNvPr id="13" name="TextBox 12">
                <a:extLst>
                  <a:ext uri="{FF2B5EF4-FFF2-40B4-BE49-F238E27FC236}">
                    <a16:creationId xmlns:a16="http://schemas.microsoft.com/office/drawing/2014/main" id="{529D8AAE-EECE-4913-BE49-F05094C6996E}"/>
                  </a:ext>
                </a:extLst>
              </p:cNvPr>
              <p:cNvSpPr txBox="1">
                <a:spLocks noRot="1" noChangeAspect="1" noMove="1" noResize="1" noEditPoints="1" noAdjustHandles="1" noChangeArrowheads="1" noChangeShapeType="1" noTextEdit="1"/>
              </p:cNvSpPr>
              <p:nvPr/>
            </p:nvSpPr>
            <p:spPr>
              <a:xfrm>
                <a:off x="3983671" y="2300543"/>
                <a:ext cx="1992469" cy="616002"/>
              </a:xfrm>
              <a:prstGeom prst="rect">
                <a:avLst/>
              </a:prstGeom>
              <a:blipFill>
                <a:blip r:embed="rId2"/>
                <a:stretch>
                  <a:fillRect b="-9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2F1190A-96EF-4F34-8A39-60708CF537A5}"/>
                  </a:ext>
                </a:extLst>
              </p:cNvPr>
              <p:cNvSpPr txBox="1"/>
              <p:nvPr/>
            </p:nvSpPr>
            <p:spPr>
              <a:xfrm>
                <a:off x="3078236" y="3158169"/>
                <a:ext cx="4329327" cy="824265"/>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𝑓</m:t>
                              </m:r>
                            </m:sub>
                          </m:sSub>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𝑣</m:t>
                              </m:r>
                            </m:e>
                            <m:sub>
                              <m:r>
                                <a:rPr lang="en-US" altLang="ko-KR" b="0" i="1" smtClean="0">
                                  <a:latin typeface="Cambria Math" panose="02040503050406030204" pitchFamily="18" charset="0"/>
                                </a:rPr>
                                <m:t>𝑝</m:t>
                              </m:r>
                            </m:sub>
                          </m:sSub>
                        </m:den>
                      </m:f>
                      <m:r>
                        <a:rPr lang="en-US" altLang="ko-KR" b="0" i="1" smtClean="0">
                          <a:latin typeface="Cambria Math" panose="02040503050406030204" pitchFamily="18" charset="0"/>
                        </a:rPr>
                        <m:t>=</m:t>
                      </m:r>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1−</m:t>
                          </m:r>
                          <m:f>
                            <m:fPr>
                              <m:ctrlPr>
                                <a:rPr lang="en-US" altLang="ko-KR" b="0" i="1" smtClean="0">
                                  <a:latin typeface="Cambria Math" panose="02040503050406030204" pitchFamily="18" charset="0"/>
                                </a:rPr>
                              </m:ctrlPr>
                            </m:fPr>
                            <m:num>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𝐸</m:t>
                              </m:r>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𝐸</m:t>
                                  </m:r>
                                </m:e>
                                <m:sub>
                                  <m:r>
                                    <a:rPr lang="en-US" altLang="ko-KR" b="0" i="1" smtClean="0">
                                      <a:latin typeface="Cambria Math" panose="02040503050406030204" pitchFamily="18" charset="0"/>
                                    </a:rPr>
                                    <m:t>𝑝</m:t>
                                  </m:r>
                                </m:sub>
                              </m:sSub>
                            </m:den>
                          </m:f>
                        </m:e>
                      </m:rad>
                      <m:r>
                        <a:rPr lang="en-US" altLang="ko-KR" b="0" i="1" smtClean="0">
                          <a:latin typeface="Cambria Math" panose="02040503050406030204" pitchFamily="18" charset="0"/>
                        </a:rPr>
                        <m:t>−1=</m:t>
                      </m:r>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1−</m:t>
                          </m:r>
                          <m:f>
                            <m:fPr>
                              <m:ctrlPr>
                                <a:rPr lang="en-US" altLang="ko-KR" i="1">
                                  <a:latin typeface="Cambria Math" panose="02040503050406030204" pitchFamily="18" charset="0"/>
                                </a:rPr>
                              </m:ctrlPr>
                            </m:fPr>
                            <m:num>
                              <m:r>
                                <a:rPr lang="ko-KR" altLang="en-US" i="1">
                                  <a:latin typeface="Cambria Math" panose="02040503050406030204" pitchFamily="18" charset="0"/>
                                </a:rPr>
                                <m:t>𝜀</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𝑓</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𝑓</m:t>
                                  </m:r>
                                </m:sub>
                              </m:sSub>
                              <m:r>
                                <a:rPr lang="en-US" altLang="ko-KR" i="1">
                                  <a:latin typeface="Cambria Math" panose="02040503050406030204" pitchFamily="18" charset="0"/>
                                </a:rPr>
                                <m:t>)</m:t>
                              </m:r>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𝐸</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A</m:t>
                                  </m:r>
                                </m:e>
                                <m:sub>
                                  <m:r>
                                    <m:rPr>
                                      <m:sty m:val="p"/>
                                    </m:rPr>
                                    <a:rPr lang="en-US" altLang="ko-KR">
                                      <a:latin typeface="Cambria Math" panose="02040503050406030204" pitchFamily="18" charset="0"/>
                                    </a:rPr>
                                    <m:t>p</m:t>
                                  </m:r>
                                </m:sub>
                              </m:sSub>
                              <m:r>
                                <a:rPr lang="en-US" altLang="ko-KR">
                                  <a:latin typeface="Cambria Math" panose="02040503050406030204" pitchFamily="18" charset="0"/>
                                </a:rPr>
                                <m:t>−1</m:t>
                              </m:r>
                              <m:r>
                                <a:rPr lang="en-US" altLang="ko-KR" b="0" i="0" smtClean="0">
                                  <a:latin typeface="Cambria Math" panose="02040503050406030204" pitchFamily="18" charset="0"/>
                                </a:rPr>
                                <m:t>)</m:t>
                              </m:r>
                            </m:den>
                          </m:f>
                        </m:e>
                      </m:rad>
                    </m:oMath>
                  </m:oMathPara>
                </a14:m>
                <a:endParaRPr lang="en-US" altLang="ko-KR" b="0" dirty="0"/>
              </a:p>
            </p:txBody>
          </p:sp>
        </mc:Choice>
        <mc:Fallback xmlns="">
          <p:sp>
            <p:nvSpPr>
              <p:cNvPr id="14" name="TextBox 13">
                <a:extLst>
                  <a:ext uri="{FF2B5EF4-FFF2-40B4-BE49-F238E27FC236}">
                    <a16:creationId xmlns:a16="http://schemas.microsoft.com/office/drawing/2014/main" id="{92F1190A-96EF-4F34-8A39-60708CF537A5}"/>
                  </a:ext>
                </a:extLst>
              </p:cNvPr>
              <p:cNvSpPr txBox="1">
                <a:spLocks noRot="1" noChangeAspect="1" noMove="1" noResize="1" noEditPoints="1" noAdjustHandles="1" noChangeArrowheads="1" noChangeShapeType="1" noTextEdit="1"/>
              </p:cNvSpPr>
              <p:nvPr/>
            </p:nvSpPr>
            <p:spPr>
              <a:xfrm>
                <a:off x="3078236" y="3158169"/>
                <a:ext cx="4329327" cy="824265"/>
              </a:xfrm>
              <a:prstGeom prst="rect">
                <a:avLst/>
              </a:prstGeom>
              <a:blipFill>
                <a:blip r:embed="rId3"/>
                <a:stretch>
                  <a:fillRect b="-730"/>
                </a:stretch>
              </a:blipFill>
              <a:ln>
                <a:solidFill>
                  <a:srgbClr val="FF0000"/>
                </a:solidFill>
              </a:ln>
            </p:spPr>
            <p:txBody>
              <a:bodyPr/>
              <a:lstStyle/>
              <a:p>
                <a:r>
                  <a:rPr lang="ko-KR" altLang="en-US">
                    <a:noFill/>
                  </a:rPr>
                  <a:t> </a:t>
                </a:r>
              </a:p>
            </p:txBody>
          </p:sp>
        </mc:Fallback>
      </mc:AlternateContent>
    </p:spTree>
    <p:extLst>
      <p:ext uri="{BB962C8B-B14F-4D97-AF65-F5344CB8AC3E}">
        <p14:creationId xmlns:p14="http://schemas.microsoft.com/office/powerpoint/2010/main" val="2171602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96337B-46F6-4047-855E-67BA3DFF8618}"/>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Acceleration Phenomenon</a:t>
            </a:r>
            <a:endParaRPr lang="ko-KR" altLang="en-US" sz="2400" dirty="0"/>
          </a:p>
        </p:txBody>
      </p:sp>
      <p:sp>
        <p:nvSpPr>
          <p:cNvPr id="8" name="TextBox 7">
            <a:extLst>
              <a:ext uri="{FF2B5EF4-FFF2-40B4-BE49-F238E27FC236}">
                <a16:creationId xmlns:a16="http://schemas.microsoft.com/office/drawing/2014/main" id="{5D970463-C9AD-4D93-B06B-89C5225439EB}"/>
              </a:ext>
            </a:extLst>
          </p:cNvPr>
          <p:cNvSpPr txBox="1"/>
          <p:nvPr/>
        </p:nvSpPr>
        <p:spPr>
          <a:xfrm>
            <a:off x="327243" y="604687"/>
            <a:ext cx="11694428" cy="5078313"/>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 Cannot explained by a fragmentation model based on the AA model picture, in which the projectile loses the kinetic</a:t>
            </a:r>
          </a:p>
          <a:p>
            <a:r>
              <a:rPr lang="en-US" altLang="ko-KR" sz="1800" dirty="0"/>
              <a:t>  energy in the laboratory system for the abrasion process of nucleus</a:t>
            </a:r>
          </a:p>
          <a:p>
            <a:r>
              <a:rPr lang="en-US" altLang="ko-KR" sz="1800" dirty="0"/>
              <a:t>- No acceleration effect in Ta target</a:t>
            </a:r>
          </a:p>
          <a:p>
            <a:r>
              <a:rPr lang="en-US" altLang="ko-KR" sz="1800" dirty="0"/>
              <a:t>- Acceleration phenomenon &amp; LE component in Be target</a:t>
            </a:r>
          </a:p>
          <a:p>
            <a:pPr>
              <a:lnSpc>
                <a:spcPct val="150000"/>
              </a:lnSpc>
            </a:pPr>
            <a:r>
              <a:rPr lang="en-US" altLang="ko-KR" sz="1800" dirty="0"/>
              <a:t>(LE component)</a:t>
            </a:r>
          </a:p>
          <a:p>
            <a:r>
              <a:rPr lang="en-US" altLang="ko-KR" sz="1800" dirty="0"/>
              <a:t>- Would be related to multi-fragmentation</a:t>
            </a:r>
          </a:p>
          <a:p>
            <a:r>
              <a:rPr lang="en-US" altLang="ko-KR" sz="1800" dirty="0"/>
              <a:t>- from </a:t>
            </a:r>
            <a:r>
              <a:rPr lang="en-US" altLang="ko-KR" sz="1800" dirty="0" err="1"/>
              <a:t>c.m</a:t>
            </a:r>
            <a:r>
              <a:rPr lang="en-US" altLang="ko-KR" sz="1800" dirty="0"/>
              <a:t> velocity of the incident system</a:t>
            </a:r>
          </a:p>
          <a:p>
            <a:pPr>
              <a:lnSpc>
                <a:spcPct val="150000"/>
              </a:lnSpc>
            </a:pPr>
            <a:r>
              <a:rPr lang="en-US" altLang="ko-KR" sz="1800" dirty="0"/>
              <a:t>- so, originate from highly excited compound system generated via central collision</a:t>
            </a:r>
          </a:p>
          <a:p>
            <a:pPr>
              <a:lnSpc>
                <a:spcPct val="150000"/>
              </a:lnSpc>
            </a:pPr>
            <a:r>
              <a:rPr lang="en-US" altLang="ko-KR" sz="1800" dirty="0"/>
              <a:t>(Acceleration Phenomena)</a:t>
            </a:r>
          </a:p>
          <a:p>
            <a:r>
              <a:rPr lang="en-US" altLang="ko-KR" sz="1800" dirty="0"/>
              <a:t>- by microscopic model calculation [X]</a:t>
            </a:r>
          </a:p>
          <a:p>
            <a:r>
              <a:rPr lang="en-US" altLang="ko-KR" sz="1800" dirty="0"/>
              <a:t>- post-acceleration of light fragments due to the response of the projectile</a:t>
            </a:r>
          </a:p>
          <a:p>
            <a:r>
              <a:rPr lang="en-US" altLang="ko-KR" sz="1800" dirty="0"/>
              <a:t>  spectator to the participant blast</a:t>
            </a:r>
          </a:p>
          <a:p>
            <a:r>
              <a:rPr lang="en-US" altLang="ko-KR" sz="1800" dirty="0"/>
              <a:t>- the spectator pass by the participant region when the participant matter</a:t>
            </a:r>
          </a:p>
          <a:p>
            <a:r>
              <a:rPr lang="en-US" altLang="ko-KR" sz="1800" dirty="0"/>
              <a:t>  undergoes a violent blast</a:t>
            </a:r>
          </a:p>
          <a:p>
            <a:r>
              <a:rPr lang="en-US" altLang="ko-KR" sz="1800" dirty="0"/>
              <a:t>- The explosion pushes the spectators, giving them transverse momentum,</a:t>
            </a:r>
          </a:p>
          <a:p>
            <a:r>
              <a:rPr lang="en-US" altLang="ko-KR" sz="1800" dirty="0"/>
              <a:t>   which is pointed away from the reaction zone [</a:t>
            </a:r>
            <a:r>
              <a:rPr lang="en-US" altLang="ko-KR" sz="1800" dirty="0" err="1"/>
              <a:t>Benlliure</a:t>
            </a:r>
            <a:r>
              <a:rPr lang="en-US" altLang="ko-KR" sz="1800" dirty="0"/>
              <a:t> et al. X]</a:t>
            </a:r>
          </a:p>
        </p:txBody>
      </p:sp>
      <p:sp>
        <p:nvSpPr>
          <p:cNvPr id="12" name="슬라이드 번호 개체 틀 1">
            <a:extLst>
              <a:ext uri="{FF2B5EF4-FFF2-40B4-BE49-F238E27FC236}">
                <a16:creationId xmlns:a16="http://schemas.microsoft.com/office/drawing/2014/main" id="{7880C9B8-EA67-42E6-8C82-54B1B95FED49}"/>
              </a:ext>
            </a:extLst>
          </p:cNvPr>
          <p:cNvSpPr txBox="1">
            <a:spLocks/>
          </p:cNvSpPr>
          <p:nvPr/>
        </p:nvSpPr>
        <p:spPr>
          <a:xfrm>
            <a:off x="9448800" y="0"/>
            <a:ext cx="2743200" cy="365125"/>
          </a:xfrm>
          <a:prstGeom prst="rect">
            <a:avLst/>
          </a:prstGeom>
        </p:spPr>
        <p:txBody>
          <a:bodyPr/>
          <a:lstStyle>
            <a:defPPr>
              <a:defRPr lang="ko-KR"/>
            </a:defPPr>
            <a:lvl1pPr marL="0" algn="r" defTabSz="914400" rtl="0" eaLnBrk="1" latinLnBrk="1" hangingPunct="1">
              <a:defRPr sz="1800" b="0" kern="1200">
                <a:solidFill>
                  <a:schemeClr val="tx1"/>
                </a:solidFill>
                <a:latin typeface="Segoe UI Semilight" panose="020B0402040204020203" pitchFamily="34" charset="0"/>
                <a:ea typeface="+mn-ea"/>
                <a:cs typeface="Segoe UI Semilight" panose="020B0402040204020203" pitchFamily="34" charset="0"/>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8BA1AD79-10DC-4FFB-ABEA-6606848873D2}" type="slidenum">
              <a:rPr lang="ko-KR" altLang="en-US" smtClean="0"/>
              <a:pPr/>
              <a:t>24</a:t>
            </a:fld>
            <a:endParaRPr lang="ko-KR" altLang="en-US" dirty="0"/>
          </a:p>
        </p:txBody>
      </p:sp>
      <p:grpSp>
        <p:nvGrpSpPr>
          <p:cNvPr id="4" name="그룹 3">
            <a:extLst>
              <a:ext uri="{FF2B5EF4-FFF2-40B4-BE49-F238E27FC236}">
                <a16:creationId xmlns:a16="http://schemas.microsoft.com/office/drawing/2014/main" id="{C59458D3-DCA4-4DC9-ADB1-8C0DE22F0937}"/>
              </a:ext>
            </a:extLst>
          </p:cNvPr>
          <p:cNvGrpSpPr/>
          <p:nvPr/>
        </p:nvGrpSpPr>
        <p:grpSpPr>
          <a:xfrm>
            <a:off x="7901545" y="3506334"/>
            <a:ext cx="4120126" cy="3199306"/>
            <a:chOff x="6380869" y="537505"/>
            <a:chExt cx="5483888" cy="4258277"/>
          </a:xfrm>
        </p:grpSpPr>
        <p:pic>
          <p:nvPicPr>
            <p:cNvPr id="3" name="그림 2">
              <a:extLst>
                <a:ext uri="{FF2B5EF4-FFF2-40B4-BE49-F238E27FC236}">
                  <a16:creationId xmlns:a16="http://schemas.microsoft.com/office/drawing/2014/main" id="{61E32D64-C38C-4A99-BAB2-8DC49042472E}"/>
                </a:ext>
              </a:extLst>
            </p:cNvPr>
            <p:cNvPicPr>
              <a:picLocks noChangeAspect="1"/>
            </p:cNvPicPr>
            <p:nvPr/>
          </p:nvPicPr>
          <p:blipFill>
            <a:blip r:embed="rId2"/>
            <a:stretch>
              <a:fillRect/>
            </a:stretch>
          </p:blipFill>
          <p:spPr>
            <a:xfrm>
              <a:off x="6380869" y="537505"/>
              <a:ext cx="5483888" cy="4258277"/>
            </a:xfrm>
            <a:prstGeom prst="rect">
              <a:avLst/>
            </a:prstGeom>
          </p:spPr>
        </p:pic>
        <p:sp>
          <p:nvSpPr>
            <p:cNvPr id="9" name="타원 8">
              <a:extLst>
                <a:ext uri="{FF2B5EF4-FFF2-40B4-BE49-F238E27FC236}">
                  <a16:creationId xmlns:a16="http://schemas.microsoft.com/office/drawing/2014/main" id="{640D3580-5B68-453C-BD63-1A81E6CA9FF3}"/>
                </a:ext>
              </a:extLst>
            </p:cNvPr>
            <p:cNvSpPr/>
            <p:nvPr/>
          </p:nvSpPr>
          <p:spPr>
            <a:xfrm>
              <a:off x="7020356" y="537505"/>
              <a:ext cx="1694347" cy="3675907"/>
            </a:xfrm>
            <a:prstGeom prst="ellips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5" name="TextBox 14">
            <a:extLst>
              <a:ext uri="{FF2B5EF4-FFF2-40B4-BE49-F238E27FC236}">
                <a16:creationId xmlns:a16="http://schemas.microsoft.com/office/drawing/2014/main" id="{3B984D1E-D6B7-49BB-8767-B7D81392BCC4}"/>
              </a:ext>
            </a:extLst>
          </p:cNvPr>
          <p:cNvSpPr txBox="1"/>
          <p:nvPr/>
        </p:nvSpPr>
        <p:spPr>
          <a:xfrm>
            <a:off x="9132373" y="3131511"/>
            <a:ext cx="829235" cy="369332"/>
          </a:xfrm>
          <a:prstGeom prst="rect">
            <a:avLst/>
          </a:prstGeom>
          <a:noFill/>
        </p:spPr>
        <p:txBody>
          <a:bodyPr wrap="square">
            <a:spAutoFit/>
          </a:bodyPr>
          <a:lstStyle/>
          <a:p>
            <a:r>
              <a:rPr lang="en-US" altLang="ko-KR" sz="1800" dirty="0" err="1">
                <a:solidFill>
                  <a:srgbClr val="C00000"/>
                </a:solidFill>
              </a:rPr>
              <a:t>A</a:t>
            </a:r>
            <a:r>
              <a:rPr lang="en-US" altLang="ko-KR" sz="1800" baseline="-25000" dirty="0" err="1">
                <a:solidFill>
                  <a:srgbClr val="C00000"/>
                </a:solidFill>
              </a:rPr>
              <a:t>f</a:t>
            </a:r>
            <a:r>
              <a:rPr lang="ko-KR" altLang="en-US" dirty="0">
                <a:solidFill>
                  <a:srgbClr val="C00000"/>
                </a:solidFill>
              </a:rPr>
              <a:t>≤</a:t>
            </a:r>
            <a:r>
              <a:rPr lang="en-US" altLang="ko-KR" sz="1800" dirty="0">
                <a:solidFill>
                  <a:srgbClr val="C00000"/>
                </a:solidFill>
              </a:rPr>
              <a:t>13 </a:t>
            </a:r>
            <a:endParaRPr lang="ko-KR" altLang="en-US" dirty="0">
              <a:solidFill>
                <a:srgbClr val="C00000"/>
              </a:solidFill>
            </a:endParaRPr>
          </a:p>
        </p:txBody>
      </p:sp>
    </p:spTree>
    <p:extLst>
      <p:ext uri="{BB962C8B-B14F-4D97-AF65-F5344CB8AC3E}">
        <p14:creationId xmlns:p14="http://schemas.microsoft.com/office/powerpoint/2010/main" val="2951964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8BA1AD79-10DC-4FFB-ABEA-6606848873D2}" type="slidenum">
              <a:rPr lang="ko-KR" altLang="en-US" smtClean="0"/>
              <a:pPr/>
              <a:t>25</a:t>
            </a:fld>
            <a:endParaRPr lang="ko-KR" altLang="en-US" dirty="0"/>
          </a:p>
        </p:txBody>
      </p:sp>
      <p:pic>
        <p:nvPicPr>
          <p:cNvPr id="5" name="그림 4">
            <a:extLst>
              <a:ext uri="{FF2B5EF4-FFF2-40B4-BE49-F238E27FC236}">
                <a16:creationId xmlns:a16="http://schemas.microsoft.com/office/drawing/2014/main" id="{25E9DDA0-B063-41B3-B198-9F913F1AD504}"/>
              </a:ext>
            </a:extLst>
          </p:cNvPr>
          <p:cNvPicPr>
            <a:picLocks noChangeAspect="1"/>
          </p:cNvPicPr>
          <p:nvPr/>
        </p:nvPicPr>
        <p:blipFill>
          <a:blip r:embed="rId2"/>
          <a:stretch>
            <a:fillRect/>
          </a:stretch>
        </p:blipFill>
        <p:spPr>
          <a:xfrm>
            <a:off x="7807914" y="451681"/>
            <a:ext cx="3981017" cy="5667768"/>
          </a:xfrm>
          <a:prstGeom prst="rect">
            <a:avLst/>
          </a:prstGeom>
        </p:spPr>
      </p:pic>
      <p:sp>
        <p:nvSpPr>
          <p:cNvPr id="6" name="TextBox 5">
            <a:extLst>
              <a:ext uri="{FF2B5EF4-FFF2-40B4-BE49-F238E27FC236}">
                <a16:creationId xmlns:a16="http://schemas.microsoft.com/office/drawing/2014/main" id="{CDE39265-44C2-497A-A95A-38EA37C20CD3}"/>
              </a:ext>
            </a:extLst>
          </p:cNvPr>
          <p:cNvSpPr txBox="1"/>
          <p:nvPr/>
        </p:nvSpPr>
        <p:spPr>
          <a:xfrm>
            <a:off x="8029364" y="6164273"/>
            <a:ext cx="4063505" cy="584775"/>
          </a:xfrm>
          <a:prstGeom prst="rect">
            <a:avLst/>
          </a:prstGeom>
          <a:noFill/>
        </p:spPr>
        <p:txBody>
          <a:bodyPr wrap="square">
            <a:spAutoFit/>
          </a:bodyPr>
          <a:lstStyle/>
          <a:p>
            <a:pPr algn="ctr"/>
            <a:r>
              <a:rPr lang="en-US" altLang="ko-KR" sz="1600" dirty="0"/>
              <a:t>(2D plot) Velocity vs. Atomic number</a:t>
            </a:r>
          </a:p>
          <a:p>
            <a:pPr algn="ctr"/>
            <a:r>
              <a:rPr lang="en-US" altLang="ko-KR" sz="1600" dirty="0"/>
              <a:t>in </a:t>
            </a:r>
            <a:r>
              <a:rPr lang="en-US" altLang="ko-KR" sz="1600" baseline="30000" dirty="0"/>
              <a:t>84</a:t>
            </a:r>
            <a:r>
              <a:rPr lang="en-US" altLang="ko-KR" sz="1600" dirty="0"/>
              <a:t>Kr + </a:t>
            </a:r>
            <a:r>
              <a:rPr lang="en-US" altLang="ko-KR" sz="1600" baseline="30000" dirty="0"/>
              <a:t>12</a:t>
            </a:r>
            <a:r>
              <a:rPr lang="en-US" altLang="ko-KR" sz="1600" dirty="0"/>
              <a:t>C and </a:t>
            </a:r>
            <a:r>
              <a:rPr lang="en-US" altLang="ko-KR" sz="1600" baseline="30000" dirty="0"/>
              <a:t>84</a:t>
            </a:r>
            <a:r>
              <a:rPr lang="en-US" altLang="ko-KR" sz="1600" dirty="0"/>
              <a:t>Kr + </a:t>
            </a:r>
            <a:r>
              <a:rPr lang="en-US" altLang="ko-KR" sz="1600" baseline="30000" dirty="0"/>
              <a:t>27</a:t>
            </a:r>
            <a:r>
              <a:rPr lang="en-US" altLang="ko-KR" sz="1600" dirty="0"/>
              <a:t>Al reaction</a:t>
            </a:r>
            <a:endParaRPr lang="ko-KR" altLang="en-US" sz="1600" dirty="0"/>
          </a:p>
        </p:txBody>
      </p:sp>
      <p:sp>
        <p:nvSpPr>
          <p:cNvPr id="7" name="TextBox 6">
            <a:extLst>
              <a:ext uri="{FF2B5EF4-FFF2-40B4-BE49-F238E27FC236}">
                <a16:creationId xmlns:a16="http://schemas.microsoft.com/office/drawing/2014/main" id="{A69286D2-63E7-4BC3-B7A5-16D3F44A83C4}"/>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Acceleration Phenomenon (Cont.)</a:t>
            </a:r>
            <a:endParaRPr lang="ko-KR" altLang="en-US" sz="2400" dirty="0"/>
          </a:p>
        </p:txBody>
      </p:sp>
      <p:sp>
        <p:nvSpPr>
          <p:cNvPr id="8" name="TextBox 7">
            <a:extLst>
              <a:ext uri="{FF2B5EF4-FFF2-40B4-BE49-F238E27FC236}">
                <a16:creationId xmlns:a16="http://schemas.microsoft.com/office/drawing/2014/main" id="{38D55862-1840-4822-B274-501AF2DE93DA}"/>
              </a:ext>
            </a:extLst>
          </p:cNvPr>
          <p:cNvSpPr txBox="1"/>
          <p:nvPr/>
        </p:nvSpPr>
        <p:spPr>
          <a:xfrm>
            <a:off x="327243" y="604687"/>
            <a:ext cx="11694428" cy="3364704"/>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F. Auger et al suggested</a:t>
            </a:r>
          </a:p>
          <a:p>
            <a:pPr>
              <a:lnSpc>
                <a:spcPct val="150000"/>
              </a:lnSpc>
            </a:pPr>
            <a:r>
              <a:rPr lang="en-US" altLang="ko-KR" sz="1800" dirty="0"/>
              <a:t>“the light fragments in </a:t>
            </a:r>
            <a:r>
              <a:rPr lang="en-US" altLang="ko-KR" sz="1800" baseline="30000" dirty="0"/>
              <a:t>84</a:t>
            </a:r>
            <a:r>
              <a:rPr lang="en-US" altLang="ko-KR" sz="1800" dirty="0"/>
              <a:t>Kr+C and </a:t>
            </a:r>
            <a:r>
              <a:rPr lang="en-US" altLang="ko-KR" sz="1800" baseline="30000" dirty="0"/>
              <a:t>86</a:t>
            </a:r>
            <a:r>
              <a:rPr lang="en-US" altLang="ko-KR" sz="1800" dirty="0"/>
              <a:t>Kr+Al collisions originates from</a:t>
            </a:r>
          </a:p>
          <a:p>
            <a:pPr>
              <a:lnSpc>
                <a:spcPct val="150000"/>
              </a:lnSpc>
            </a:pPr>
            <a:r>
              <a:rPr lang="en-US" altLang="ko-KR" sz="1800" dirty="0"/>
              <a:t>the splitting of a composite system.”</a:t>
            </a:r>
          </a:p>
          <a:p>
            <a:pPr>
              <a:lnSpc>
                <a:spcPct val="150000"/>
              </a:lnSpc>
            </a:pPr>
            <a:r>
              <a:rPr lang="en-US" altLang="ko-KR" sz="1800" dirty="0"/>
              <a:t>Two components of velocity (β</a:t>
            </a:r>
            <a:r>
              <a:rPr lang="en-US" altLang="ko-KR" sz="1800" baseline="-25000" dirty="0"/>
              <a:t>CM</a:t>
            </a:r>
            <a:r>
              <a:rPr lang="en-US" altLang="ko-KR" sz="1800" dirty="0"/>
              <a:t>, β</a:t>
            </a:r>
            <a:r>
              <a:rPr lang="en-US" altLang="ko-KR" sz="1800" baseline="-25000" dirty="0" err="1"/>
              <a:t>proj</a:t>
            </a:r>
            <a:r>
              <a:rPr lang="en-US" altLang="ko-KR" sz="1800" dirty="0"/>
              <a:t>) are </a:t>
            </a:r>
            <a:r>
              <a:rPr lang="en-US" altLang="ko-KR" sz="1800" dirty="0" err="1"/>
              <a:t>cleary</a:t>
            </a:r>
            <a:r>
              <a:rPr lang="en-US" altLang="ko-KR" sz="1800" dirty="0"/>
              <a:t> seen</a:t>
            </a:r>
          </a:p>
          <a:p>
            <a:pPr>
              <a:lnSpc>
                <a:spcPct val="150000"/>
              </a:lnSpc>
            </a:pPr>
            <a:r>
              <a:rPr lang="en-US" altLang="ko-KR" sz="1800" dirty="0"/>
              <a:t>At this experiments, the projectile energy</a:t>
            </a:r>
            <a:r>
              <a:rPr lang="ko-KR" altLang="en-US" sz="1800" dirty="0"/>
              <a:t> </a:t>
            </a:r>
            <a:r>
              <a:rPr lang="en-US" altLang="ko-KR" sz="1800" dirty="0"/>
              <a:t>was</a:t>
            </a:r>
            <a:r>
              <a:rPr lang="ko-KR" altLang="en-US" sz="1800" dirty="0"/>
              <a:t> </a:t>
            </a:r>
            <a:r>
              <a:rPr lang="en-US" altLang="ko-KR" sz="1800" dirty="0"/>
              <a:t>relatively</a:t>
            </a:r>
            <a:r>
              <a:rPr lang="ko-KR" altLang="en-US" sz="1800" dirty="0"/>
              <a:t> </a:t>
            </a:r>
            <a:r>
              <a:rPr lang="en-US" altLang="ko-KR" sz="1800" dirty="0"/>
              <a:t>low,</a:t>
            </a:r>
            <a:r>
              <a:rPr lang="ko-KR" altLang="en-US" sz="1800" dirty="0"/>
              <a:t> </a:t>
            </a:r>
            <a:r>
              <a:rPr lang="en-US" altLang="ko-KR" sz="1800" dirty="0"/>
              <a:t>35A MeV</a:t>
            </a:r>
          </a:p>
          <a:p>
            <a:pPr>
              <a:lnSpc>
                <a:spcPct val="150000"/>
              </a:lnSpc>
            </a:pPr>
            <a:r>
              <a:rPr lang="en-US" altLang="ko-KR" sz="1800" dirty="0"/>
              <a:t>So, authors suggested</a:t>
            </a:r>
          </a:p>
          <a:p>
            <a:pPr>
              <a:lnSpc>
                <a:spcPct val="150000"/>
              </a:lnSpc>
            </a:pPr>
            <a:r>
              <a:rPr lang="en-US" altLang="ko-KR" sz="1800" dirty="0"/>
              <a:t>“fission-like fragments may be produced from a highly excited compound</a:t>
            </a:r>
          </a:p>
          <a:p>
            <a:pPr>
              <a:lnSpc>
                <a:spcPct val="150000"/>
              </a:lnSpc>
            </a:pPr>
            <a:r>
              <a:rPr lang="en-US" altLang="ko-KR" sz="1800" dirty="0"/>
              <a:t>system”</a:t>
            </a:r>
          </a:p>
        </p:txBody>
      </p:sp>
    </p:spTree>
    <p:extLst>
      <p:ext uri="{BB962C8B-B14F-4D97-AF65-F5344CB8AC3E}">
        <p14:creationId xmlns:p14="http://schemas.microsoft.com/office/powerpoint/2010/main" val="875329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8BA1AD79-10DC-4FFB-ABEA-6606848873D2}" type="slidenum">
              <a:rPr lang="ko-KR" altLang="en-US" smtClean="0"/>
              <a:pPr/>
              <a:t>26</a:t>
            </a:fld>
            <a:endParaRPr lang="ko-KR" altLang="en-US" dirty="0"/>
          </a:p>
        </p:txBody>
      </p:sp>
      <p:grpSp>
        <p:nvGrpSpPr>
          <p:cNvPr id="5" name="그룹 4">
            <a:extLst>
              <a:ext uri="{FF2B5EF4-FFF2-40B4-BE49-F238E27FC236}">
                <a16:creationId xmlns:a16="http://schemas.microsoft.com/office/drawing/2014/main" id="{41124A43-1BF2-4D17-80CD-AD0C1219B274}"/>
              </a:ext>
            </a:extLst>
          </p:cNvPr>
          <p:cNvGrpSpPr/>
          <p:nvPr/>
        </p:nvGrpSpPr>
        <p:grpSpPr>
          <a:xfrm>
            <a:off x="6643926" y="1806394"/>
            <a:ext cx="5409529" cy="4172033"/>
            <a:chOff x="6782471" y="1865027"/>
            <a:chExt cx="5409529" cy="4172033"/>
          </a:xfrm>
        </p:grpSpPr>
        <p:pic>
          <p:nvPicPr>
            <p:cNvPr id="6" name="그림 5">
              <a:extLst>
                <a:ext uri="{FF2B5EF4-FFF2-40B4-BE49-F238E27FC236}">
                  <a16:creationId xmlns:a16="http://schemas.microsoft.com/office/drawing/2014/main" id="{41BD1004-C467-4054-9679-629205606AE8}"/>
                </a:ext>
              </a:extLst>
            </p:cNvPr>
            <p:cNvPicPr>
              <a:picLocks noChangeAspect="1"/>
            </p:cNvPicPr>
            <p:nvPr/>
          </p:nvPicPr>
          <p:blipFill>
            <a:blip r:embed="rId2"/>
            <a:stretch>
              <a:fillRect/>
            </a:stretch>
          </p:blipFill>
          <p:spPr>
            <a:xfrm>
              <a:off x="9491386" y="1876803"/>
              <a:ext cx="2677268" cy="1986517"/>
            </a:xfrm>
            <a:prstGeom prst="rect">
              <a:avLst/>
            </a:prstGeom>
          </p:spPr>
        </p:pic>
        <p:pic>
          <p:nvPicPr>
            <p:cNvPr id="7" name="그림 6">
              <a:extLst>
                <a:ext uri="{FF2B5EF4-FFF2-40B4-BE49-F238E27FC236}">
                  <a16:creationId xmlns:a16="http://schemas.microsoft.com/office/drawing/2014/main" id="{B128B3F1-8FFD-415F-AF6B-3308D1C11117}"/>
                </a:ext>
              </a:extLst>
            </p:cNvPr>
            <p:cNvPicPr>
              <a:picLocks noChangeAspect="1"/>
            </p:cNvPicPr>
            <p:nvPr/>
          </p:nvPicPr>
          <p:blipFill>
            <a:blip r:embed="rId3"/>
            <a:stretch>
              <a:fillRect/>
            </a:stretch>
          </p:blipFill>
          <p:spPr>
            <a:xfrm>
              <a:off x="9492498" y="4050543"/>
              <a:ext cx="2699502" cy="1986517"/>
            </a:xfrm>
            <a:prstGeom prst="rect">
              <a:avLst/>
            </a:prstGeom>
          </p:spPr>
        </p:pic>
        <p:pic>
          <p:nvPicPr>
            <p:cNvPr id="8" name="그림 7">
              <a:extLst>
                <a:ext uri="{FF2B5EF4-FFF2-40B4-BE49-F238E27FC236}">
                  <a16:creationId xmlns:a16="http://schemas.microsoft.com/office/drawing/2014/main" id="{6C5AB7E0-92D6-4602-88E5-2FA8DD028434}"/>
                </a:ext>
              </a:extLst>
            </p:cNvPr>
            <p:cNvPicPr>
              <a:picLocks noChangeAspect="1"/>
            </p:cNvPicPr>
            <p:nvPr/>
          </p:nvPicPr>
          <p:blipFill>
            <a:blip r:embed="rId4"/>
            <a:stretch>
              <a:fillRect/>
            </a:stretch>
          </p:blipFill>
          <p:spPr>
            <a:xfrm>
              <a:off x="6794522" y="1865027"/>
              <a:ext cx="2696864" cy="1986517"/>
            </a:xfrm>
            <a:prstGeom prst="rect">
              <a:avLst/>
            </a:prstGeom>
          </p:spPr>
        </p:pic>
        <p:pic>
          <p:nvPicPr>
            <p:cNvPr id="9" name="그림 8">
              <a:extLst>
                <a:ext uri="{FF2B5EF4-FFF2-40B4-BE49-F238E27FC236}">
                  <a16:creationId xmlns:a16="http://schemas.microsoft.com/office/drawing/2014/main" id="{984B9F22-DDB1-4417-A29E-50BDA12B7CF8}"/>
                </a:ext>
              </a:extLst>
            </p:cNvPr>
            <p:cNvPicPr>
              <a:picLocks noChangeAspect="1"/>
            </p:cNvPicPr>
            <p:nvPr/>
          </p:nvPicPr>
          <p:blipFill>
            <a:blip r:embed="rId5"/>
            <a:stretch>
              <a:fillRect/>
            </a:stretch>
          </p:blipFill>
          <p:spPr>
            <a:xfrm>
              <a:off x="6782471" y="4023648"/>
              <a:ext cx="2662520" cy="1986517"/>
            </a:xfrm>
            <a:prstGeom prst="rect">
              <a:avLst/>
            </a:prstGeom>
          </p:spPr>
        </p:pic>
      </p:grpSp>
      <p:sp>
        <p:nvSpPr>
          <p:cNvPr id="10" name="TextBox 9">
            <a:extLst>
              <a:ext uri="{FF2B5EF4-FFF2-40B4-BE49-F238E27FC236}">
                <a16:creationId xmlns:a16="http://schemas.microsoft.com/office/drawing/2014/main" id="{D61D2234-34A4-4377-827C-98FB041CD2CF}"/>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High Momentum Side Width (</a:t>
            </a:r>
            <a:r>
              <a:rPr lang="en-US" altLang="ko-KR" sz="2400" dirty="0" err="1"/>
              <a:t>σ</a:t>
            </a:r>
            <a:r>
              <a:rPr lang="en-US" altLang="ko-KR" sz="2400" baseline="-25000" dirty="0" err="1"/>
              <a:t>H</a:t>
            </a:r>
            <a:r>
              <a:rPr lang="en-US" altLang="ko-KR" sz="2400" dirty="0"/>
              <a:t>)</a:t>
            </a:r>
            <a:endParaRPr lang="ko-KR" altLang="en-US" sz="2400" dirty="0"/>
          </a:p>
        </p:txBody>
      </p:sp>
      <p:sp>
        <p:nvSpPr>
          <p:cNvPr id="11" name="TextBox 10">
            <a:extLst>
              <a:ext uri="{FF2B5EF4-FFF2-40B4-BE49-F238E27FC236}">
                <a16:creationId xmlns:a16="http://schemas.microsoft.com/office/drawing/2014/main" id="{33B1BCF8-49A6-4A20-943F-F48D2CB1453C}"/>
              </a:ext>
            </a:extLst>
          </p:cNvPr>
          <p:cNvSpPr txBox="1"/>
          <p:nvPr/>
        </p:nvSpPr>
        <p:spPr>
          <a:xfrm>
            <a:off x="327243" y="604687"/>
            <a:ext cx="8090616" cy="5493812"/>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compared with Goldhaber formulation</a:t>
            </a:r>
          </a:p>
          <a:p>
            <a:r>
              <a:rPr lang="en-US" altLang="ko-KR" sz="1800" dirty="0"/>
              <a:t>- solid curve with the reduced width σ0 = 90 MeV/c (relativistic E experiment [X])</a:t>
            </a:r>
          </a:p>
          <a:p>
            <a:r>
              <a:rPr lang="en-US" altLang="ko-KR" sz="1800" dirty="0"/>
              <a:t>- dashed line with mean value of</a:t>
            </a:r>
          </a:p>
          <a:p>
            <a:pPr>
              <a:lnSpc>
                <a:spcPct val="150000"/>
              </a:lnSpc>
            </a:pPr>
            <a:r>
              <a:rPr lang="en-US" altLang="ko-KR" sz="1800" dirty="0"/>
              <a:t> (Be target) σ</a:t>
            </a:r>
            <a:r>
              <a:rPr lang="en-US" altLang="ko-KR" sz="1800" baseline="-25000" dirty="0"/>
              <a:t>0</a:t>
            </a:r>
            <a:r>
              <a:rPr lang="en-US" altLang="ko-KR" sz="1800" dirty="0"/>
              <a:t> = 93.5±2.6</a:t>
            </a:r>
            <a:r>
              <a:rPr lang="en-US" altLang="ko-KR" sz="1800" baseline="-25000" dirty="0"/>
              <a:t>stat</a:t>
            </a:r>
            <a:r>
              <a:rPr lang="en-US" altLang="ko-KR" sz="1800" dirty="0"/>
              <a:t>±7.5</a:t>
            </a:r>
            <a:r>
              <a:rPr lang="en-US" altLang="ko-KR" sz="1800" baseline="-25000" dirty="0"/>
              <a:t>sys</a:t>
            </a:r>
          </a:p>
          <a:p>
            <a:pPr>
              <a:lnSpc>
                <a:spcPct val="150000"/>
              </a:lnSpc>
            </a:pPr>
            <a:r>
              <a:rPr lang="en-US" altLang="ko-KR" sz="1800" dirty="0"/>
              <a:t> (Ta target) σ</a:t>
            </a:r>
            <a:r>
              <a:rPr lang="en-US" altLang="ko-KR" sz="1800" baseline="-25000" dirty="0"/>
              <a:t>0</a:t>
            </a:r>
            <a:r>
              <a:rPr lang="en-US" altLang="ko-KR" sz="1800" dirty="0"/>
              <a:t> = 97.4±1.8</a:t>
            </a:r>
            <a:r>
              <a:rPr lang="en-US" altLang="ko-KR" sz="1800" baseline="-25000" dirty="0"/>
              <a:t>stat</a:t>
            </a:r>
            <a:r>
              <a:rPr lang="en-US" altLang="ko-KR" sz="1800" dirty="0"/>
              <a:t>±7.8</a:t>
            </a:r>
            <a:r>
              <a:rPr lang="en-US" altLang="ko-KR" sz="1800" baseline="-25000" dirty="0"/>
              <a:t>sys</a:t>
            </a:r>
          </a:p>
          <a:p>
            <a:r>
              <a:rPr lang="en-US" altLang="ko-KR" sz="1800" dirty="0"/>
              <a:t>- no significant difference between the targets</a:t>
            </a:r>
          </a:p>
          <a:p>
            <a:pPr>
              <a:lnSpc>
                <a:spcPct val="150000"/>
              </a:lnSpc>
            </a:pPr>
            <a:r>
              <a:rPr lang="en-US" altLang="ko-KR" sz="1800" dirty="0"/>
              <a:t>(Light Fragment, </a:t>
            </a:r>
            <a:r>
              <a:rPr lang="en-US" altLang="ko-KR" sz="1800" dirty="0" err="1"/>
              <a:t>A</a:t>
            </a:r>
            <a:r>
              <a:rPr lang="en-US" altLang="ko-KR" sz="1800" baseline="-25000" dirty="0" err="1"/>
              <a:t>f</a:t>
            </a:r>
            <a:r>
              <a:rPr lang="en-US" altLang="ko-KR" sz="1800" dirty="0"/>
              <a:t> &lt; 13)</a:t>
            </a:r>
          </a:p>
          <a:p>
            <a:r>
              <a:rPr lang="en-US" altLang="ko-KR" sz="1800" dirty="0"/>
              <a:t>- slight deviation from Goldhaber model</a:t>
            </a:r>
          </a:p>
          <a:p>
            <a:r>
              <a:rPr lang="en-US" altLang="ko-KR" sz="1800" dirty="0"/>
              <a:t>- originates from LED component and fitting function</a:t>
            </a:r>
          </a:p>
          <a:p>
            <a:r>
              <a:rPr lang="en-US" altLang="ko-KR" sz="1800" dirty="0"/>
              <a:t>- The overall results are in good agreement with high-energy experiments</a:t>
            </a:r>
          </a:p>
          <a:p>
            <a:pPr>
              <a:lnSpc>
                <a:spcPct val="150000"/>
              </a:lnSpc>
            </a:pPr>
            <a:r>
              <a:rPr lang="en-US" altLang="ko-KR" sz="1800" dirty="0"/>
              <a:t>(Reduced width σ</a:t>
            </a:r>
            <a:r>
              <a:rPr lang="en-US" altLang="ko-KR" sz="1800" baseline="-25000" dirty="0"/>
              <a:t>0</a:t>
            </a:r>
            <a:r>
              <a:rPr lang="en-US" altLang="ko-KR" sz="1800" dirty="0"/>
              <a:t>)</a:t>
            </a:r>
          </a:p>
          <a:p>
            <a:r>
              <a:rPr lang="en-US" altLang="ko-KR" sz="1800" dirty="0"/>
              <a:t>- independent of the primary beam energy</a:t>
            </a:r>
          </a:p>
          <a:p>
            <a:r>
              <a:rPr lang="en-US" altLang="ko-KR" sz="1800" dirty="0"/>
              <a:t>- but, at lower energies, the reduction of σ0 has been observed [X]</a:t>
            </a:r>
          </a:p>
          <a:p>
            <a:r>
              <a:rPr lang="en-US" altLang="ko-KR" sz="1800" dirty="0"/>
              <a:t>- theoretically “Pauli blocking”</a:t>
            </a:r>
          </a:p>
          <a:p>
            <a:r>
              <a:rPr lang="en-US" altLang="ko-KR" sz="1800" dirty="0"/>
              <a:t>- energy dependence at 30-40A MeV [X]</a:t>
            </a:r>
          </a:p>
          <a:p>
            <a:r>
              <a:rPr lang="en-US" altLang="ko-KR" sz="1800" dirty="0"/>
              <a:t>- , and constant up to 90A MeV</a:t>
            </a:r>
          </a:p>
          <a:p>
            <a:r>
              <a:rPr lang="en-US" altLang="ko-KR" sz="1800" dirty="0"/>
              <a:t>- the measured σ0 is the same as high-energy one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68E84D-B3E5-443D-83CC-41B027EE8642}"/>
                  </a:ext>
                </a:extLst>
              </p:cNvPr>
              <p:cNvSpPr txBox="1"/>
              <p:nvPr/>
            </p:nvSpPr>
            <p:spPr>
              <a:xfrm>
                <a:off x="8621906" y="545694"/>
                <a:ext cx="2909130"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smtClean="0">
                          <a:latin typeface="Cambria Math" panose="02040503050406030204" pitchFamily="18" charset="0"/>
                        </a:rPr>
                        <m:t>𝜎</m:t>
                      </m:r>
                      <m:r>
                        <m:rPr>
                          <m:nor/>
                        </m:rPr>
                        <a:rPr lang="en-US" altLang="ko-KR" sz="2400" b="0" i="0" baseline="-25000" smtClean="0">
                          <a:latin typeface="Cambria Math" panose="02040503050406030204" pitchFamily="18" charset="0"/>
                        </a:rPr>
                        <m:t>||</m:t>
                      </m:r>
                      <m:r>
                        <m:rPr>
                          <m:nor/>
                        </m:rPr>
                        <a:rPr lang="ko-KR" altLang="en-US" sz="2400" i="1" dirty="0">
                          <a:latin typeface="Times New Roman" panose="02020603050405020304" pitchFamily="18" charset="0"/>
                          <a:cs typeface="Times New Roman" panose="02020603050405020304" pitchFamily="18" charset="0"/>
                        </a:rPr>
                        <m:t> </m:t>
                      </m:r>
                      <m:r>
                        <m:rPr>
                          <m:nor/>
                        </m:rPr>
                        <a:rPr lang="en-US" altLang="ko-KR" sz="2400" i="1" dirty="0">
                          <a:latin typeface="Times New Roman" panose="02020603050405020304" pitchFamily="18" charset="0"/>
                          <a:cs typeface="Times New Roman" panose="02020603050405020304" pitchFamily="18" charset="0"/>
                        </a:rPr>
                        <m:t>=</m:t>
                      </m:r>
                      <m:r>
                        <a:rPr lang="en-US" altLang="ko-KR" sz="2400" b="0" i="1" dirty="0" smtClean="0">
                          <a:latin typeface="Cambria Math" panose="02040503050406030204" pitchFamily="18" charset="0"/>
                          <a:cs typeface="Times New Roman" panose="02020603050405020304" pitchFamily="18" charset="0"/>
                        </a:rPr>
                        <m:t> </m:t>
                      </m:r>
                      <m:r>
                        <a:rPr lang="en-US" altLang="ko-KR" sz="2400" i="1">
                          <a:latin typeface="Cambria Math" panose="02040503050406030204" pitchFamily="18" charset="0"/>
                        </a:rPr>
                        <m:t>𝜎</m:t>
                      </m:r>
                      <m:r>
                        <m:rPr>
                          <m:nor/>
                        </m:rPr>
                        <a:rPr lang="en-US" altLang="ko-KR" sz="2400" b="0" i="1" baseline="-25000" dirty="0" smtClean="0">
                          <a:latin typeface="Times New Roman" panose="02020603050405020304" pitchFamily="18" charset="0"/>
                          <a:cs typeface="Times New Roman" panose="02020603050405020304" pitchFamily="18" charset="0"/>
                        </a:rPr>
                        <m:t>0</m:t>
                      </m:r>
                      <m:r>
                        <m:rPr>
                          <m:nor/>
                        </m:rPr>
                        <a:rPr lang="en-US" altLang="ko-KR" sz="2400" b="0" i="1" baseline="30000" dirty="0" smtClean="0">
                          <a:latin typeface="Times New Roman" panose="02020603050405020304" pitchFamily="18" charset="0"/>
                          <a:cs typeface="Times New Roman" panose="02020603050405020304" pitchFamily="18" charset="0"/>
                        </a:rPr>
                        <m:t> </m:t>
                      </m:r>
                      <m:r>
                        <m:rPr>
                          <m:nor/>
                        </m:rPr>
                        <a:rPr lang="en-US" altLang="ko-KR" sz="2400" b="0" i="1" dirty="0" smtClean="0">
                          <a:latin typeface="Times New Roman" panose="02020603050405020304" pitchFamily="18" charset="0"/>
                          <a:cs typeface="Times New Roman" panose="02020603050405020304" pitchFamily="18" charset="0"/>
                        </a:rPr>
                        <m:t>+</m:t>
                      </m:r>
                      <m:rad>
                        <m:radPr>
                          <m:degHide m:val="on"/>
                          <m:ctrlPr>
                            <a:rPr lang="en-US" altLang="ko-KR" sz="2400" b="0" i="1" dirty="0" smtClean="0">
                              <a:latin typeface="Cambria Math" panose="02040503050406030204" pitchFamily="18" charset="0"/>
                              <a:cs typeface="Times New Roman" panose="02020603050405020304" pitchFamily="18" charset="0"/>
                            </a:rPr>
                          </m:ctrlPr>
                        </m:radPr>
                        <m:deg/>
                        <m:e>
                          <m:f>
                            <m:fPr>
                              <m:ctrlPr>
                                <a:rPr lang="en-US" altLang="ko-KR" sz="2400" i="1">
                                  <a:latin typeface="Cambria Math" panose="02040503050406030204" pitchFamily="18" charset="0"/>
                                </a:rPr>
                              </m:ctrlPr>
                            </m:fPr>
                            <m:num>
                              <m:r>
                                <m:rPr>
                                  <m:nor/>
                                </m:rPr>
                                <a:rPr lang="en-US" altLang="ko-KR" sz="2400" i="1" dirty="0">
                                  <a:latin typeface="Times New Roman" panose="02020603050405020304" pitchFamily="18" charset="0"/>
                                  <a:cs typeface="Times New Roman" panose="02020603050405020304" pitchFamily="18" charset="0"/>
                                </a:rPr>
                                <m:t>A</m:t>
                              </m:r>
                              <m:r>
                                <m:rPr>
                                  <m:nor/>
                                </m:rPr>
                                <a:rPr lang="en-US" altLang="ko-KR" sz="2400" i="1" baseline="-25000" dirty="0">
                                  <a:latin typeface="Times New Roman" panose="02020603050405020304" pitchFamily="18" charset="0"/>
                                  <a:cs typeface="Times New Roman" panose="02020603050405020304" pitchFamily="18" charset="0"/>
                                </a:rPr>
                                <m:t>f</m:t>
                              </m:r>
                              <m:r>
                                <m:rPr>
                                  <m:nor/>
                                </m:rPr>
                                <a:rPr lang="en-US" altLang="ko-KR" sz="2400" i="1" baseline="-25000" dirty="0">
                                  <a:latin typeface="Times New Roman" panose="02020603050405020304" pitchFamily="18" charset="0"/>
                                  <a:cs typeface="Times New Roman" panose="02020603050405020304" pitchFamily="18" charset="0"/>
                                </a:rPr>
                                <m:t> (</m:t>
                              </m:r>
                              <m:r>
                                <m:rPr>
                                  <m:nor/>
                                </m:rPr>
                                <a:rPr lang="en-US" altLang="ko-KR" sz="2400" i="1" dirty="0">
                                  <a:latin typeface="Times New Roman" panose="02020603050405020304" pitchFamily="18" charset="0"/>
                                  <a:cs typeface="Times New Roman" panose="02020603050405020304" pitchFamily="18" charset="0"/>
                                </a:rPr>
                                <m:t>A</m:t>
                              </m:r>
                              <m:r>
                                <a:rPr lang="en-US" altLang="ko-KR" sz="2400" b="0" i="1" baseline="-25000" dirty="0" smtClean="0">
                                  <a:latin typeface="Cambria Math" panose="02040503050406030204" pitchFamily="18" charset="0"/>
                                  <a:cs typeface="Times New Roman" panose="02020603050405020304" pitchFamily="18" charset="0"/>
                                </a:rPr>
                                <m:t>𝑝</m:t>
                              </m:r>
                              <m:r>
                                <m:rPr>
                                  <m:nor/>
                                </m:rPr>
                                <a:rPr lang="en-US" altLang="ko-KR" sz="2400" i="1" dirty="0">
                                  <a:latin typeface="Times New Roman" panose="02020603050405020304" pitchFamily="18" charset="0"/>
                                  <a:cs typeface="Times New Roman" panose="02020603050405020304" pitchFamily="18" charset="0"/>
                                </a:rPr>
                                <m:t>−</m:t>
                              </m:r>
                              <m:r>
                                <m:rPr>
                                  <m:nor/>
                                </m:rPr>
                                <a:rPr lang="en-US" altLang="ko-KR" sz="2400" b="0" i="1" dirty="0" smtClean="0">
                                  <a:latin typeface="Times New Roman" panose="02020603050405020304" pitchFamily="18" charset="0"/>
                                  <a:cs typeface="Times New Roman" panose="02020603050405020304" pitchFamily="18" charset="0"/>
                                </a:rPr>
                                <m:t>A</m:t>
                              </m:r>
                              <m:r>
                                <m:rPr>
                                  <m:nor/>
                                </m:rPr>
                                <a:rPr lang="en-US" altLang="ko-KR" sz="2400" b="0" i="1" baseline="-25000" dirty="0" smtClean="0">
                                  <a:latin typeface="Times New Roman" panose="02020603050405020304" pitchFamily="18" charset="0"/>
                                  <a:cs typeface="Times New Roman" panose="02020603050405020304" pitchFamily="18" charset="0"/>
                                </a:rPr>
                                <m:t>f</m:t>
                              </m:r>
                              <m:r>
                                <m:rPr>
                                  <m:nor/>
                                </m:rPr>
                                <a:rPr lang="en-US" altLang="ko-KR" sz="2400" b="0" i="1" baseline="-25000" dirty="0" smtClean="0">
                                  <a:latin typeface="Times New Roman" panose="02020603050405020304" pitchFamily="18" charset="0"/>
                                  <a:cs typeface="Times New Roman" panose="02020603050405020304" pitchFamily="18" charset="0"/>
                                </a:rPr>
                                <m:t> )</m:t>
                              </m:r>
                            </m:num>
                            <m:den>
                              <m:r>
                                <m:rPr>
                                  <m:nor/>
                                </m:rPr>
                                <a:rPr lang="en-US" altLang="ko-KR" sz="2400" i="1" dirty="0">
                                  <a:latin typeface="Times New Roman" panose="02020603050405020304" pitchFamily="18" charset="0"/>
                                  <a:cs typeface="Times New Roman" panose="02020603050405020304" pitchFamily="18" charset="0"/>
                                </a:rPr>
                                <m:t>A</m:t>
                              </m:r>
                              <m:r>
                                <m:rPr>
                                  <m:nor/>
                                </m:rPr>
                                <a:rPr lang="en-US" altLang="ko-KR" sz="2400" i="1" baseline="-25000" dirty="0">
                                  <a:latin typeface="Times New Roman" panose="02020603050405020304" pitchFamily="18" charset="0"/>
                                  <a:cs typeface="Times New Roman" panose="02020603050405020304" pitchFamily="18" charset="0"/>
                                </a:rPr>
                                <m:t>p</m:t>
                              </m:r>
                              <m:r>
                                <m:rPr>
                                  <m:nor/>
                                </m:rPr>
                                <a:rPr lang="en-US" altLang="ko-KR" sz="2400" i="1" baseline="-25000" dirty="0">
                                  <a:latin typeface="Times New Roman" panose="02020603050405020304" pitchFamily="18" charset="0"/>
                                  <a:cs typeface="Times New Roman" panose="02020603050405020304" pitchFamily="18" charset="0"/>
                                </a:rPr>
                                <m:t> (</m:t>
                              </m:r>
                              <m:r>
                                <m:rPr>
                                  <m:nor/>
                                </m:rPr>
                                <a:rPr lang="en-US" altLang="ko-KR" sz="2400" i="1" dirty="0">
                                  <a:latin typeface="Times New Roman" panose="02020603050405020304" pitchFamily="18" charset="0"/>
                                  <a:cs typeface="Times New Roman" panose="02020603050405020304" pitchFamily="18" charset="0"/>
                                </a:rPr>
                                <m:t>Ap</m:t>
                              </m:r>
                              <m:r>
                                <m:rPr>
                                  <m:nor/>
                                </m:rPr>
                                <a:rPr lang="en-US" altLang="ko-KR" sz="2400" i="1" dirty="0">
                                  <a:latin typeface="Times New Roman" panose="02020603050405020304" pitchFamily="18" charset="0"/>
                                  <a:cs typeface="Times New Roman" panose="02020603050405020304" pitchFamily="18" charset="0"/>
                                </a:rPr>
                                <m:t>−1)</m:t>
                              </m:r>
                            </m:den>
                          </m:f>
                        </m:e>
                      </m:rad>
                    </m:oMath>
                  </m:oMathPara>
                </a14:m>
                <a:endParaRPr lang="ko-KR" altLang="en-US" sz="2400" i="1" dirty="0"/>
              </a:p>
            </p:txBody>
          </p:sp>
        </mc:Choice>
        <mc:Fallback xmlns="">
          <p:sp>
            <p:nvSpPr>
              <p:cNvPr id="12" name="TextBox 11">
                <a:extLst>
                  <a:ext uri="{FF2B5EF4-FFF2-40B4-BE49-F238E27FC236}">
                    <a16:creationId xmlns:a16="http://schemas.microsoft.com/office/drawing/2014/main" id="{E168E84D-B3E5-443D-83CC-41B027EE8642}"/>
                  </a:ext>
                </a:extLst>
              </p:cNvPr>
              <p:cNvSpPr txBox="1">
                <a:spLocks noRot="1" noChangeAspect="1" noMove="1" noResize="1" noEditPoints="1" noAdjustHandles="1" noChangeArrowheads="1" noChangeShapeType="1" noTextEdit="1"/>
              </p:cNvSpPr>
              <p:nvPr/>
            </p:nvSpPr>
            <p:spPr>
              <a:xfrm>
                <a:off x="8621906" y="545694"/>
                <a:ext cx="2909130" cy="1091196"/>
              </a:xfrm>
              <a:prstGeom prst="rect">
                <a:avLst/>
              </a:prstGeom>
              <a:blipFill>
                <a:blip r:embed="rId6"/>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85291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8BA1AD79-10DC-4FFB-ABEA-6606848873D2}" type="slidenum">
              <a:rPr lang="ko-KR" altLang="en-US" smtClean="0"/>
              <a:pPr/>
              <a:t>27</a:t>
            </a:fld>
            <a:endParaRPr lang="ko-KR" altLang="en-US" dirty="0"/>
          </a:p>
        </p:txBody>
      </p:sp>
      <p:pic>
        <p:nvPicPr>
          <p:cNvPr id="5" name="그림 4">
            <a:extLst>
              <a:ext uri="{FF2B5EF4-FFF2-40B4-BE49-F238E27FC236}">
                <a16:creationId xmlns:a16="http://schemas.microsoft.com/office/drawing/2014/main" id="{0D779B8D-C44C-4615-92CF-74DDBDDBEEFE}"/>
              </a:ext>
            </a:extLst>
          </p:cNvPr>
          <p:cNvPicPr>
            <a:picLocks noChangeAspect="1"/>
          </p:cNvPicPr>
          <p:nvPr/>
        </p:nvPicPr>
        <p:blipFill>
          <a:blip r:embed="rId2"/>
          <a:stretch>
            <a:fillRect/>
          </a:stretch>
        </p:blipFill>
        <p:spPr>
          <a:xfrm>
            <a:off x="8092193" y="3199429"/>
            <a:ext cx="3929478" cy="2908461"/>
          </a:xfrm>
          <a:prstGeom prst="rect">
            <a:avLst/>
          </a:prstGeom>
        </p:spPr>
      </p:pic>
      <p:sp>
        <p:nvSpPr>
          <p:cNvPr id="6" name="TextBox 5">
            <a:extLst>
              <a:ext uri="{FF2B5EF4-FFF2-40B4-BE49-F238E27FC236}">
                <a16:creationId xmlns:a16="http://schemas.microsoft.com/office/drawing/2014/main" id="{D61D2234-34A4-4377-827C-98FB041CD2CF}"/>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Low Momentum Side Width (</a:t>
            </a:r>
            <a:r>
              <a:rPr lang="en-US" altLang="ko-KR" sz="2400" dirty="0" err="1"/>
              <a:t>σ</a:t>
            </a:r>
            <a:r>
              <a:rPr lang="en-US" altLang="ko-KR" sz="2400" baseline="-25000" dirty="0" err="1"/>
              <a:t>L</a:t>
            </a:r>
            <a:r>
              <a:rPr lang="en-US" altLang="ko-KR" sz="2400" dirty="0"/>
              <a:t>)</a:t>
            </a:r>
            <a:endParaRPr lang="ko-KR" altLang="en-US" sz="2400" dirty="0"/>
          </a:p>
        </p:txBody>
      </p:sp>
      <p:sp>
        <p:nvSpPr>
          <p:cNvPr id="7" name="TextBox 6">
            <a:extLst>
              <a:ext uri="{FF2B5EF4-FFF2-40B4-BE49-F238E27FC236}">
                <a16:creationId xmlns:a16="http://schemas.microsoft.com/office/drawing/2014/main" id="{33B1BCF8-49A6-4A20-943F-F48D2CB1453C}"/>
              </a:ext>
            </a:extLst>
          </p:cNvPr>
          <p:cNvSpPr txBox="1"/>
          <p:nvPr/>
        </p:nvSpPr>
        <p:spPr>
          <a:xfrm>
            <a:off x="327243" y="604687"/>
            <a:ext cx="11694428" cy="5580695"/>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compared with high momentum side width </a:t>
            </a:r>
            <a:r>
              <a:rPr lang="en-US" altLang="ko-KR" sz="1800" dirty="0" err="1"/>
              <a:t>σ</a:t>
            </a:r>
            <a:r>
              <a:rPr lang="en-US" altLang="ko-KR" sz="1800" baseline="-25000" dirty="0" err="1"/>
              <a:t>H</a:t>
            </a:r>
            <a:r>
              <a:rPr lang="en-US" altLang="ko-KR" sz="1800" dirty="0"/>
              <a:t> (Goldhaber model)</a:t>
            </a:r>
          </a:p>
          <a:p>
            <a:r>
              <a:rPr lang="en-US" altLang="ko-KR" sz="1800" dirty="0"/>
              <a:t>- large width cannot be explained by the Goldhaber model</a:t>
            </a:r>
          </a:p>
          <a:p>
            <a:r>
              <a:rPr lang="en-US" altLang="ko-KR" sz="1800" dirty="0"/>
              <a:t>- different from parabolic feature of </a:t>
            </a:r>
            <a:r>
              <a:rPr lang="en-US" altLang="ko-KR" sz="1800" dirty="0" err="1"/>
              <a:t>σ</a:t>
            </a:r>
            <a:r>
              <a:rPr lang="en-US" altLang="ko-KR" sz="1800" baseline="-25000" dirty="0" err="1"/>
              <a:t>H</a:t>
            </a:r>
            <a:endParaRPr lang="en-US" altLang="ko-KR" sz="1800" dirty="0"/>
          </a:p>
          <a:p>
            <a:r>
              <a:rPr lang="en-US" altLang="ko-KR" sz="1800" dirty="0">
                <a:solidFill>
                  <a:srgbClr val="C00000"/>
                </a:solidFill>
              </a:rPr>
              <a:t>- may have linear dependence as a function of mass loss ΔA</a:t>
            </a:r>
          </a:p>
          <a:p>
            <a:r>
              <a:rPr lang="en-US" altLang="ko-KR" sz="1800" dirty="0"/>
              <a:t>- no significant target dependence between both targets</a:t>
            </a:r>
          </a:p>
          <a:p>
            <a:pPr>
              <a:lnSpc>
                <a:spcPct val="150000"/>
              </a:lnSpc>
            </a:pPr>
            <a:r>
              <a:rPr lang="en-US" altLang="ko-KR" sz="1800" dirty="0"/>
              <a:t>Mountain-like style structure for each isotope chain in Be target</a:t>
            </a:r>
          </a:p>
          <a:p>
            <a:r>
              <a:rPr lang="en-US" altLang="ko-KR" sz="1800" dirty="0"/>
              <a:t>- no such data in Ta target</a:t>
            </a:r>
          </a:p>
          <a:p>
            <a:r>
              <a:rPr lang="en-US" altLang="ko-KR" sz="1800" dirty="0"/>
              <a:t>- due to target thickness effect</a:t>
            </a:r>
          </a:p>
          <a:p>
            <a:r>
              <a:rPr lang="en-US" altLang="ko-KR" sz="1800" dirty="0"/>
              <a:t>- or due to LE component at the low-momentum side</a:t>
            </a:r>
          </a:p>
          <a:p>
            <a:r>
              <a:rPr lang="en-US" altLang="ko-KR" sz="1800" dirty="0"/>
              <a:t>- In the fitting procedure with an asymmetric Gaussian-like function,</a:t>
            </a:r>
          </a:p>
          <a:p>
            <a:r>
              <a:rPr lang="en-US" altLang="ko-KR" sz="1800" dirty="0"/>
              <a:t>  LE component may also affect the results of </a:t>
            </a:r>
            <a:r>
              <a:rPr lang="en-US" altLang="ko-KR" sz="1800" dirty="0" err="1"/>
              <a:t>σ</a:t>
            </a:r>
            <a:r>
              <a:rPr lang="en-US" altLang="ko-KR" sz="1800" baseline="-25000" dirty="0" err="1"/>
              <a:t>L</a:t>
            </a:r>
            <a:endParaRPr lang="en-US" altLang="ko-KR" sz="1800" baseline="-25000" dirty="0"/>
          </a:p>
          <a:p>
            <a:r>
              <a:rPr lang="en-US" altLang="ko-KR" sz="1800" dirty="0"/>
              <a:t>- Therefore, mountain-style structure should be ignored and </a:t>
            </a:r>
          </a:p>
          <a:p>
            <a:r>
              <a:rPr lang="en-US" altLang="ko-KR" sz="1800" dirty="0"/>
              <a:t>   treated as a systematic error (systematic error of </a:t>
            </a:r>
            <a:r>
              <a:rPr lang="en-US" altLang="ko-KR" sz="1800" dirty="0" err="1"/>
              <a:t>σ</a:t>
            </a:r>
            <a:r>
              <a:rPr lang="en-US" altLang="ko-KR" sz="1800" baseline="-25000" dirty="0" err="1"/>
              <a:t>L</a:t>
            </a:r>
            <a:r>
              <a:rPr lang="en-US" altLang="ko-KR" sz="1800" dirty="0"/>
              <a:t> ~ 8%)</a:t>
            </a:r>
          </a:p>
          <a:p>
            <a:pPr>
              <a:lnSpc>
                <a:spcPct val="150000"/>
              </a:lnSpc>
            </a:pPr>
            <a:r>
              <a:rPr lang="en-US" altLang="ko-KR" sz="1800" dirty="0" err="1"/>
              <a:t>σ</a:t>
            </a:r>
            <a:r>
              <a:rPr lang="en-US" altLang="ko-KR" sz="1800" baseline="-25000" dirty="0" err="1"/>
              <a:t>L</a:t>
            </a:r>
            <a:r>
              <a:rPr lang="en-US" altLang="ko-KR" sz="1800" dirty="0"/>
              <a:t>(ΔA→0) = 300-400A MeV</a:t>
            </a:r>
          </a:p>
          <a:p>
            <a:r>
              <a:rPr lang="en-US" altLang="ko-KR" sz="1800" dirty="0"/>
              <a:t>- differ from Goldhaber model (</a:t>
            </a:r>
            <a:r>
              <a:rPr lang="en-US" altLang="ko-KR" sz="1800" dirty="0" err="1"/>
              <a:t>σ</a:t>
            </a:r>
            <a:r>
              <a:rPr lang="en-US" altLang="ko-KR" sz="1800" baseline="-25000" dirty="0" err="1"/>
              <a:t>L</a:t>
            </a:r>
            <a:r>
              <a:rPr lang="en-US" altLang="ko-KR" sz="1800" dirty="0"/>
              <a:t>(ΔA→0) = 0)</a:t>
            </a:r>
          </a:p>
          <a:p>
            <a:r>
              <a:rPr lang="en-US" altLang="ko-KR" sz="1800" dirty="0"/>
              <a:t>- additional reaction process is necessary for intermediate-energy reaction</a:t>
            </a:r>
          </a:p>
          <a:p>
            <a:r>
              <a:rPr lang="en-US" altLang="ko-KR" sz="1800" dirty="0"/>
              <a:t> even if fragmentation reaction is dominant</a:t>
            </a:r>
          </a:p>
          <a:p>
            <a:pPr>
              <a:lnSpc>
                <a:spcPct val="150000"/>
              </a:lnSpc>
            </a:pPr>
            <a:endParaRPr lang="en-US" altLang="ko-KR" sz="1800" dirty="0"/>
          </a:p>
        </p:txBody>
      </p:sp>
      <p:pic>
        <p:nvPicPr>
          <p:cNvPr id="8" name="그림 7">
            <a:extLst>
              <a:ext uri="{FF2B5EF4-FFF2-40B4-BE49-F238E27FC236}">
                <a16:creationId xmlns:a16="http://schemas.microsoft.com/office/drawing/2014/main" id="{35AB372C-F38B-4843-A44F-8AE38F527049}"/>
              </a:ext>
            </a:extLst>
          </p:cNvPr>
          <p:cNvPicPr>
            <a:picLocks noChangeAspect="1"/>
          </p:cNvPicPr>
          <p:nvPr/>
        </p:nvPicPr>
        <p:blipFill>
          <a:blip r:embed="rId3"/>
          <a:stretch>
            <a:fillRect/>
          </a:stretch>
        </p:blipFill>
        <p:spPr>
          <a:xfrm>
            <a:off x="8072133" y="257120"/>
            <a:ext cx="3949538" cy="2908460"/>
          </a:xfrm>
          <a:prstGeom prst="rect">
            <a:avLst/>
          </a:prstGeom>
        </p:spPr>
      </p:pic>
    </p:spTree>
    <p:extLst>
      <p:ext uri="{BB962C8B-B14F-4D97-AF65-F5344CB8AC3E}">
        <p14:creationId xmlns:p14="http://schemas.microsoft.com/office/powerpoint/2010/main" val="437683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DDAC3D4-D30F-4E69-9046-055B09E715C3}"/>
              </a:ext>
            </a:extLst>
          </p:cNvPr>
          <p:cNvPicPr>
            <a:picLocks noChangeAspect="1"/>
          </p:cNvPicPr>
          <p:nvPr/>
        </p:nvPicPr>
        <p:blipFill>
          <a:blip r:embed="rId2"/>
          <a:stretch>
            <a:fillRect/>
          </a:stretch>
        </p:blipFill>
        <p:spPr>
          <a:xfrm>
            <a:off x="7216119" y="905037"/>
            <a:ext cx="4877269" cy="3430759"/>
          </a:xfrm>
          <a:prstGeom prst="rect">
            <a:avLst/>
          </a:prstGeom>
        </p:spPr>
      </p:pic>
      <p:sp>
        <p:nvSpPr>
          <p:cNvPr id="2" name="슬라이드 번호 개체 틀 1">
            <a:extLst>
              <a:ext uri="{FF2B5EF4-FFF2-40B4-BE49-F238E27FC236}">
                <a16:creationId xmlns:a16="http://schemas.microsoft.com/office/drawing/2014/main" id="{51732159-5A46-4503-B6D8-61F1E2B00A90}"/>
              </a:ext>
            </a:extLst>
          </p:cNvPr>
          <p:cNvSpPr>
            <a:spLocks noGrp="1"/>
          </p:cNvSpPr>
          <p:nvPr>
            <p:ph type="sldNum" sz="quarter" idx="12"/>
          </p:nvPr>
        </p:nvSpPr>
        <p:spPr/>
        <p:txBody>
          <a:bodyPr/>
          <a:lstStyle/>
          <a:p>
            <a:fld id="{8BA1AD79-10DC-4FFB-ABEA-6606848873D2}" type="slidenum">
              <a:rPr lang="ko-KR" altLang="en-US" smtClean="0"/>
              <a:pPr/>
              <a:t>28</a:t>
            </a:fld>
            <a:endParaRPr lang="ko-KR" altLang="en-US" dirty="0"/>
          </a:p>
        </p:txBody>
      </p:sp>
      <p:sp>
        <p:nvSpPr>
          <p:cNvPr id="5" name="TextBox 4">
            <a:extLst>
              <a:ext uri="{FF2B5EF4-FFF2-40B4-BE49-F238E27FC236}">
                <a16:creationId xmlns:a16="http://schemas.microsoft.com/office/drawing/2014/main" id="{4E3F83AE-09A3-4A05-887E-C8B50769DD78}"/>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Transfer-like Fragmentation</a:t>
            </a:r>
            <a:endParaRPr lang="ko-KR" altLang="en-US" sz="2400" dirty="0"/>
          </a:p>
        </p:txBody>
      </p:sp>
      <p:sp>
        <p:nvSpPr>
          <p:cNvPr id="6" name="TextBox 5">
            <a:extLst>
              <a:ext uri="{FF2B5EF4-FFF2-40B4-BE49-F238E27FC236}">
                <a16:creationId xmlns:a16="http://schemas.microsoft.com/office/drawing/2014/main" id="{4C9ADFA8-EBC6-4876-85D4-9DA1C4EFC34E}"/>
              </a:ext>
            </a:extLst>
          </p:cNvPr>
          <p:cNvSpPr txBox="1"/>
          <p:nvPr/>
        </p:nvSpPr>
        <p:spPr>
          <a:xfrm>
            <a:off x="327243" y="604687"/>
            <a:ext cx="11694428" cy="4611199"/>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Transfer-like fragments: </a:t>
            </a:r>
            <a:r>
              <a:rPr lang="en-US" altLang="ko-KR" sz="1800" baseline="30000" dirty="0"/>
              <a:t>36</a:t>
            </a:r>
            <a:r>
              <a:rPr lang="en-US" altLang="ko-KR" sz="1800" dirty="0"/>
              <a:t>Al, </a:t>
            </a:r>
            <a:r>
              <a:rPr lang="en-US" altLang="ko-KR" sz="1800" baseline="30000" dirty="0"/>
              <a:t>37,38</a:t>
            </a:r>
            <a:r>
              <a:rPr lang="en-US" altLang="ko-KR" sz="1800" dirty="0"/>
              <a:t>Si, </a:t>
            </a:r>
            <a:r>
              <a:rPr lang="en-US" altLang="ko-KR" sz="1800" baseline="30000" dirty="0"/>
              <a:t>38,39</a:t>
            </a:r>
            <a:r>
              <a:rPr lang="en-US" altLang="ko-KR" sz="1800" dirty="0"/>
              <a:t>P, and </a:t>
            </a:r>
            <a:r>
              <a:rPr lang="en-US" altLang="ko-KR" sz="1800" baseline="30000" dirty="0"/>
              <a:t>37-40</a:t>
            </a:r>
            <a:r>
              <a:rPr lang="en-US" altLang="ko-KR" sz="1800" dirty="0"/>
              <a:t>K</a:t>
            </a:r>
          </a:p>
          <a:p>
            <a:pPr>
              <a:lnSpc>
                <a:spcPct val="150000"/>
              </a:lnSpc>
            </a:pPr>
            <a:r>
              <a:rPr lang="en-US" altLang="ko-KR" sz="1800" dirty="0"/>
              <a:t>More neutrons or protons than projectile nucleus </a:t>
            </a:r>
            <a:r>
              <a:rPr lang="en-US" altLang="ko-KR" sz="1800" baseline="30000" dirty="0"/>
              <a:t>40</a:t>
            </a:r>
            <a:r>
              <a:rPr lang="en-US" altLang="ko-KR" sz="1800" dirty="0"/>
              <a:t>Ar (N &gt; 22 or Z &gt; 18)</a:t>
            </a:r>
          </a:p>
          <a:p>
            <a:pPr>
              <a:lnSpc>
                <a:spcPct val="150000"/>
              </a:lnSpc>
            </a:pPr>
            <a:r>
              <a:rPr lang="en-US" altLang="ko-KR" sz="1800" dirty="0"/>
              <a:t>Cannot be produced with projectile fragmentation reactions</a:t>
            </a:r>
          </a:p>
          <a:p>
            <a:pPr>
              <a:lnSpc>
                <a:spcPct val="150000"/>
              </a:lnSpc>
            </a:pPr>
            <a:r>
              <a:rPr lang="en-US" altLang="ko-KR" sz="1800" dirty="0"/>
              <a:t>Neutron or proton pick-up process are necessary</a:t>
            </a:r>
          </a:p>
          <a:p>
            <a:pPr>
              <a:lnSpc>
                <a:spcPct val="150000"/>
              </a:lnSpc>
            </a:pPr>
            <a:r>
              <a:rPr lang="en-US" altLang="ko-KR" sz="1800" dirty="0"/>
              <a:t>Fit with an asymmetric Gaussian function</a:t>
            </a:r>
          </a:p>
          <a:p>
            <a:pPr>
              <a:lnSpc>
                <a:spcPct val="150000"/>
              </a:lnSpc>
            </a:pPr>
            <a:r>
              <a:rPr lang="en-US" altLang="ko-KR" sz="1800" dirty="0"/>
              <a:t>Due to the lack of data at low-momentum tail,</a:t>
            </a:r>
          </a:p>
          <a:p>
            <a:pPr>
              <a:lnSpc>
                <a:spcPct val="150000"/>
              </a:lnSpc>
            </a:pPr>
            <a:r>
              <a:rPr lang="en-US" altLang="ko-KR" sz="1800" dirty="0"/>
              <a:t>The assumptions are as follows:</a:t>
            </a:r>
          </a:p>
          <a:p>
            <a:pPr>
              <a:lnSpc>
                <a:spcPct val="150000"/>
              </a:lnSpc>
            </a:pPr>
            <a:r>
              <a:rPr lang="en-US" altLang="ko-KR" sz="1800" dirty="0"/>
              <a:t>1) </a:t>
            </a:r>
            <a:r>
              <a:rPr lang="en-US" altLang="ko-KR" sz="1800" dirty="0" err="1"/>
              <a:t>σ</a:t>
            </a:r>
            <a:r>
              <a:rPr lang="en-US" altLang="ko-KR" sz="1800" baseline="-25000" dirty="0" err="1"/>
              <a:t>H</a:t>
            </a:r>
            <a:r>
              <a:rPr lang="en-US" altLang="ko-KR" sz="1800" dirty="0"/>
              <a:t> was taken from Goldhaber formula with σ</a:t>
            </a:r>
            <a:r>
              <a:rPr lang="en-US" altLang="ko-KR" sz="1800" baseline="-25000" dirty="0"/>
              <a:t>0</a:t>
            </a:r>
            <a:r>
              <a:rPr lang="en-US" altLang="ko-KR" sz="1800" dirty="0"/>
              <a:t>=90 MeV/c</a:t>
            </a:r>
          </a:p>
          <a:p>
            <a:pPr>
              <a:lnSpc>
                <a:spcPct val="150000"/>
              </a:lnSpc>
            </a:pPr>
            <a:r>
              <a:rPr lang="en-US" altLang="ko-KR" sz="1800" dirty="0"/>
              <a:t>2) </a:t>
            </a:r>
            <a:r>
              <a:rPr lang="en-US" altLang="ko-KR" sz="1800" dirty="0" err="1"/>
              <a:t>σ</a:t>
            </a:r>
            <a:r>
              <a:rPr lang="en-US" altLang="ko-KR" sz="1800" baseline="-25000" dirty="0" err="1"/>
              <a:t>L</a:t>
            </a:r>
            <a:r>
              <a:rPr lang="en-US" altLang="ko-KR" sz="1800" dirty="0"/>
              <a:t> was assumed to be 400±60</a:t>
            </a:r>
            <a:r>
              <a:rPr lang="en-US" altLang="ko-KR" sz="1800" baseline="-25000" dirty="0"/>
              <a:t>sys</a:t>
            </a:r>
            <a:r>
              <a:rPr lang="en-US" altLang="ko-KR" sz="1800" dirty="0"/>
              <a:t> MeV/c</a:t>
            </a:r>
          </a:p>
          <a:p>
            <a:pPr>
              <a:lnSpc>
                <a:spcPct val="150000"/>
              </a:lnSpc>
            </a:pPr>
            <a:r>
              <a:rPr lang="en-US" altLang="ko-KR" sz="1800" dirty="0"/>
              <a:t>The momentum peak shift (4.6 A MeV) is clearly larger than that of  the same mass number (~0.9 A MeV)</a:t>
            </a:r>
          </a:p>
          <a:p>
            <a:pPr>
              <a:lnSpc>
                <a:spcPct val="150000"/>
              </a:lnSpc>
            </a:pPr>
            <a:r>
              <a:rPr lang="en-US" altLang="ko-KR" sz="1800" baseline="30000" dirty="0"/>
              <a:t>37-40</a:t>
            </a:r>
            <a:r>
              <a:rPr lang="en-US" altLang="ko-KR" sz="1800" dirty="0"/>
              <a:t>K (requiring a proton pick-up process) also shows the larger momentum peak shift</a:t>
            </a:r>
          </a:p>
        </p:txBody>
      </p:sp>
    </p:spTree>
    <p:extLst>
      <p:ext uri="{BB962C8B-B14F-4D97-AF65-F5344CB8AC3E}">
        <p14:creationId xmlns:p14="http://schemas.microsoft.com/office/powerpoint/2010/main" val="2564368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2675D70-96CF-4BA7-8877-3708353A58AA}"/>
              </a:ext>
            </a:extLst>
          </p:cNvPr>
          <p:cNvSpPr>
            <a:spLocks noGrp="1"/>
          </p:cNvSpPr>
          <p:nvPr>
            <p:ph type="sldNum" sz="quarter" idx="12"/>
          </p:nvPr>
        </p:nvSpPr>
        <p:spPr/>
        <p:txBody>
          <a:bodyPr/>
          <a:lstStyle/>
          <a:p>
            <a:fld id="{8BA1AD79-10DC-4FFB-ABEA-6606848873D2}" type="slidenum">
              <a:rPr lang="ko-KR" altLang="en-US" smtClean="0"/>
              <a:pPr/>
              <a:t>29</a:t>
            </a:fld>
            <a:endParaRPr lang="ko-KR" altLang="en-US" dirty="0"/>
          </a:p>
        </p:txBody>
      </p:sp>
      <p:sp>
        <p:nvSpPr>
          <p:cNvPr id="5" name="TextBox 4">
            <a:extLst>
              <a:ext uri="{FF2B5EF4-FFF2-40B4-BE49-F238E27FC236}">
                <a16:creationId xmlns:a16="http://schemas.microsoft.com/office/drawing/2014/main" id="{501958F2-0ECA-4608-B7A2-C098B2AA981B}"/>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Target dependence of cross sections</a:t>
            </a:r>
            <a:endParaRPr lang="ko-KR" altLang="en-US" sz="2400" dirty="0"/>
          </a:p>
        </p:txBody>
      </p:sp>
      <p:pic>
        <p:nvPicPr>
          <p:cNvPr id="8" name="그림 7">
            <a:extLst>
              <a:ext uri="{FF2B5EF4-FFF2-40B4-BE49-F238E27FC236}">
                <a16:creationId xmlns:a16="http://schemas.microsoft.com/office/drawing/2014/main" id="{1E63271D-7A98-4DE7-A75C-07D3017C2A3A}"/>
              </a:ext>
            </a:extLst>
          </p:cNvPr>
          <p:cNvPicPr>
            <a:picLocks noChangeAspect="1"/>
          </p:cNvPicPr>
          <p:nvPr/>
        </p:nvPicPr>
        <p:blipFill>
          <a:blip r:embed="rId2"/>
          <a:stretch>
            <a:fillRect/>
          </a:stretch>
        </p:blipFill>
        <p:spPr>
          <a:xfrm>
            <a:off x="1828161" y="2378829"/>
            <a:ext cx="5145993" cy="3932964"/>
          </a:xfrm>
          <a:prstGeom prst="rect">
            <a:avLst/>
          </a:prstGeom>
        </p:spPr>
      </p:pic>
      <p:grpSp>
        <p:nvGrpSpPr>
          <p:cNvPr id="18" name="그룹 17">
            <a:extLst>
              <a:ext uri="{FF2B5EF4-FFF2-40B4-BE49-F238E27FC236}">
                <a16:creationId xmlns:a16="http://schemas.microsoft.com/office/drawing/2014/main" id="{03B7C81D-6BCE-4B73-B8AA-F2937D3B1A50}"/>
              </a:ext>
            </a:extLst>
          </p:cNvPr>
          <p:cNvGrpSpPr/>
          <p:nvPr/>
        </p:nvGrpSpPr>
        <p:grpSpPr>
          <a:xfrm>
            <a:off x="8041343" y="619414"/>
            <a:ext cx="4150657" cy="6002848"/>
            <a:chOff x="7198660" y="619414"/>
            <a:chExt cx="4150657" cy="6002848"/>
          </a:xfrm>
        </p:grpSpPr>
        <p:pic>
          <p:nvPicPr>
            <p:cNvPr id="6" name="그림 5">
              <a:extLst>
                <a:ext uri="{FF2B5EF4-FFF2-40B4-BE49-F238E27FC236}">
                  <a16:creationId xmlns:a16="http://schemas.microsoft.com/office/drawing/2014/main" id="{B480DFE8-D08A-48F1-9E57-26226DC1E438}"/>
                </a:ext>
              </a:extLst>
            </p:cNvPr>
            <p:cNvPicPr>
              <a:picLocks noChangeAspect="1"/>
            </p:cNvPicPr>
            <p:nvPr/>
          </p:nvPicPr>
          <p:blipFill>
            <a:blip r:embed="rId3"/>
            <a:stretch>
              <a:fillRect/>
            </a:stretch>
          </p:blipFill>
          <p:spPr>
            <a:xfrm>
              <a:off x="7632389" y="619414"/>
              <a:ext cx="3399740" cy="2759787"/>
            </a:xfrm>
            <a:prstGeom prst="rect">
              <a:avLst/>
            </a:prstGeom>
          </p:spPr>
        </p:pic>
        <p:pic>
          <p:nvPicPr>
            <p:cNvPr id="10" name="그림 9">
              <a:extLst>
                <a:ext uri="{FF2B5EF4-FFF2-40B4-BE49-F238E27FC236}">
                  <a16:creationId xmlns:a16="http://schemas.microsoft.com/office/drawing/2014/main" id="{C36A5B36-280E-4AD7-8F46-FE07C4EA1F85}"/>
                </a:ext>
              </a:extLst>
            </p:cNvPr>
            <p:cNvPicPr>
              <a:picLocks noChangeAspect="1"/>
            </p:cNvPicPr>
            <p:nvPr/>
          </p:nvPicPr>
          <p:blipFill>
            <a:blip r:embed="rId4"/>
            <a:stretch>
              <a:fillRect/>
            </a:stretch>
          </p:blipFill>
          <p:spPr>
            <a:xfrm>
              <a:off x="7551899" y="3465287"/>
              <a:ext cx="3480230" cy="2759787"/>
            </a:xfrm>
            <a:prstGeom prst="rect">
              <a:avLst/>
            </a:prstGeom>
          </p:spPr>
        </p:pic>
        <p:sp>
          <p:nvSpPr>
            <p:cNvPr id="12" name="TextBox 11">
              <a:extLst>
                <a:ext uri="{FF2B5EF4-FFF2-40B4-BE49-F238E27FC236}">
                  <a16:creationId xmlns:a16="http://schemas.microsoft.com/office/drawing/2014/main" id="{6D7ED613-A541-4327-BD32-E41FD79986A1}"/>
                </a:ext>
              </a:extLst>
            </p:cNvPr>
            <p:cNvSpPr txBox="1"/>
            <p:nvPr/>
          </p:nvSpPr>
          <p:spPr>
            <a:xfrm>
              <a:off x="9443537" y="2648181"/>
              <a:ext cx="1619598" cy="646331"/>
            </a:xfrm>
            <a:prstGeom prst="rect">
              <a:avLst/>
            </a:prstGeom>
            <a:noFill/>
          </p:spPr>
          <p:txBody>
            <a:bodyPr wrap="square">
              <a:spAutoFit/>
            </a:bodyPr>
            <a:lstStyle/>
            <a:p>
              <a:pPr algn="ctr"/>
              <a:r>
                <a:rPr lang="en-US" altLang="ko-KR" dirty="0">
                  <a:latin typeface="Segoe UI Semilight" panose="020B0402040204020203" pitchFamily="34" charset="0"/>
                  <a:cs typeface="Segoe UI Semilight" panose="020B0402040204020203" pitchFamily="34" charset="0"/>
                </a:rPr>
                <a:t>Be target</a:t>
              </a:r>
            </a:p>
            <a:p>
              <a:pPr algn="ctr"/>
              <a:r>
                <a:rPr lang="en-US" altLang="ko-KR" dirty="0">
                  <a:latin typeface="Segoe UI Semilight" panose="020B0402040204020203" pitchFamily="34" charset="0"/>
                  <a:cs typeface="Segoe UI Semilight" panose="020B0402040204020203" pitchFamily="34" charset="0"/>
                </a:rPr>
                <a:t>for 3</a:t>
              </a:r>
              <a:r>
                <a:rPr lang="ko-KR" altLang="en-US" dirty="0">
                  <a:latin typeface="Segoe UI Semilight" panose="020B0402040204020203" pitchFamily="34" charset="0"/>
                  <a:cs typeface="Segoe UI Semilight" panose="020B0402040204020203" pitchFamily="34" charset="0"/>
                </a:rPr>
                <a:t>≤</a:t>
              </a:r>
              <a:r>
                <a:rPr lang="en-US" altLang="ko-KR" dirty="0">
                  <a:latin typeface="Segoe UI Semilight" panose="020B0402040204020203" pitchFamily="34" charset="0"/>
                  <a:cs typeface="Segoe UI Semilight" panose="020B0402040204020203" pitchFamily="34" charset="0"/>
                </a:rPr>
                <a:t>Z</a:t>
              </a:r>
              <a:r>
                <a:rPr lang="ko-KR" altLang="en-US" dirty="0">
                  <a:latin typeface="Segoe UI Semilight" panose="020B0402040204020203" pitchFamily="34" charset="0"/>
                  <a:cs typeface="Segoe UI Semilight" panose="020B0402040204020203" pitchFamily="34" charset="0"/>
                </a:rPr>
                <a:t>≤</a:t>
              </a:r>
              <a:r>
                <a:rPr lang="en-US" altLang="ko-KR" dirty="0">
                  <a:latin typeface="Segoe UI Semilight" panose="020B0402040204020203" pitchFamily="34" charset="0"/>
                  <a:cs typeface="Segoe UI Semilight" panose="020B0402040204020203" pitchFamily="34" charset="0"/>
                </a:rPr>
                <a:t>14</a:t>
              </a:r>
              <a:endParaRPr lang="ko-KR" altLang="en-US" dirty="0">
                <a:latin typeface="Segoe UI Semilight" panose="020B0402040204020203" pitchFamily="34" charset="0"/>
                <a:cs typeface="Segoe UI Semilight" panose="020B0402040204020203" pitchFamily="34" charset="0"/>
              </a:endParaRPr>
            </a:p>
          </p:txBody>
        </p:sp>
        <p:sp>
          <p:nvSpPr>
            <p:cNvPr id="14" name="TextBox 13">
              <a:extLst>
                <a:ext uri="{FF2B5EF4-FFF2-40B4-BE49-F238E27FC236}">
                  <a16:creationId xmlns:a16="http://schemas.microsoft.com/office/drawing/2014/main" id="{A6706209-B47A-4799-A689-C62DFA0CBABE}"/>
                </a:ext>
              </a:extLst>
            </p:cNvPr>
            <p:cNvSpPr txBox="1"/>
            <p:nvPr/>
          </p:nvSpPr>
          <p:spPr>
            <a:xfrm>
              <a:off x="7198660" y="6252930"/>
              <a:ext cx="4105834" cy="369332"/>
            </a:xfrm>
            <a:prstGeom prst="rect">
              <a:avLst/>
            </a:prstGeom>
            <a:noFill/>
          </p:spPr>
          <p:txBody>
            <a:bodyPr wrap="square">
              <a:spAutoFit/>
            </a:bodyPr>
            <a:lstStyle/>
            <a:p>
              <a:pPr algn="ctr"/>
              <a:r>
                <a:rPr lang="en-US" altLang="ko-KR" dirty="0">
                  <a:latin typeface="Segoe UI Semilight" panose="020B0402040204020203" pitchFamily="34" charset="0"/>
                  <a:cs typeface="Segoe UI Semilight" panose="020B0402040204020203" pitchFamily="34" charset="0"/>
                </a:rPr>
                <a:t>Measured cross sections</a:t>
              </a:r>
              <a:endParaRPr lang="ko-KR" altLang="en-US" dirty="0">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8382F97E-1E64-4825-8EAA-B1547D062EA9}"/>
                </a:ext>
              </a:extLst>
            </p:cNvPr>
            <p:cNvSpPr txBox="1"/>
            <p:nvPr/>
          </p:nvSpPr>
          <p:spPr>
            <a:xfrm>
              <a:off x="9729719" y="5188821"/>
              <a:ext cx="1619598" cy="646331"/>
            </a:xfrm>
            <a:prstGeom prst="rect">
              <a:avLst/>
            </a:prstGeom>
            <a:noFill/>
          </p:spPr>
          <p:txBody>
            <a:bodyPr wrap="square">
              <a:spAutoFit/>
            </a:bodyPr>
            <a:lstStyle/>
            <a:p>
              <a:pPr algn="ctr"/>
              <a:r>
                <a:rPr lang="en-US" altLang="ko-KR" dirty="0">
                  <a:latin typeface="Segoe UI Semilight" panose="020B0402040204020203" pitchFamily="34" charset="0"/>
                  <a:cs typeface="Segoe UI Semilight" panose="020B0402040204020203" pitchFamily="34" charset="0"/>
                </a:rPr>
                <a:t>Ta target</a:t>
              </a:r>
            </a:p>
            <a:p>
              <a:pPr algn="ctr"/>
              <a:r>
                <a:rPr lang="en-US" altLang="ko-KR" dirty="0">
                  <a:latin typeface="Segoe UI Semilight" panose="020B0402040204020203" pitchFamily="34" charset="0"/>
                  <a:cs typeface="Segoe UI Semilight" panose="020B0402040204020203" pitchFamily="34" charset="0"/>
                </a:rPr>
                <a:t>for 3</a:t>
              </a:r>
              <a:r>
                <a:rPr lang="ko-KR" altLang="en-US" dirty="0">
                  <a:latin typeface="Segoe UI Semilight" panose="020B0402040204020203" pitchFamily="34" charset="0"/>
                  <a:cs typeface="Segoe UI Semilight" panose="020B0402040204020203" pitchFamily="34" charset="0"/>
                </a:rPr>
                <a:t>≤</a:t>
              </a:r>
              <a:r>
                <a:rPr lang="en-US" altLang="ko-KR" dirty="0">
                  <a:latin typeface="Segoe UI Semilight" panose="020B0402040204020203" pitchFamily="34" charset="0"/>
                  <a:cs typeface="Segoe UI Semilight" panose="020B0402040204020203" pitchFamily="34" charset="0"/>
                </a:rPr>
                <a:t>Z</a:t>
              </a:r>
              <a:r>
                <a:rPr lang="ko-KR" altLang="en-US" dirty="0">
                  <a:latin typeface="Segoe UI Semilight" panose="020B0402040204020203" pitchFamily="34" charset="0"/>
                  <a:cs typeface="Segoe UI Semilight" panose="020B0402040204020203" pitchFamily="34" charset="0"/>
                </a:rPr>
                <a:t>≤</a:t>
              </a:r>
              <a:r>
                <a:rPr lang="en-US" altLang="ko-KR" dirty="0">
                  <a:latin typeface="Segoe UI Semilight" panose="020B0402040204020203" pitchFamily="34" charset="0"/>
                  <a:cs typeface="Segoe UI Semilight" panose="020B0402040204020203" pitchFamily="34" charset="0"/>
                </a:rPr>
                <a:t>19</a:t>
              </a:r>
              <a:endParaRPr lang="ko-KR" altLang="en-US" dirty="0">
                <a:latin typeface="Segoe UI Semilight" panose="020B0402040204020203" pitchFamily="34" charset="0"/>
                <a:cs typeface="Segoe UI Semilight" panose="020B0402040204020203" pitchFamily="34" charset="0"/>
              </a:endParaRPr>
            </a:p>
          </p:txBody>
        </p:sp>
      </p:grpSp>
      <p:sp>
        <p:nvSpPr>
          <p:cNvPr id="16" name="TextBox 15">
            <a:extLst>
              <a:ext uri="{FF2B5EF4-FFF2-40B4-BE49-F238E27FC236}">
                <a16:creationId xmlns:a16="http://schemas.microsoft.com/office/drawing/2014/main" id="{94F36A83-C78E-40BE-AEFB-FC171713D8EF}"/>
              </a:ext>
            </a:extLst>
          </p:cNvPr>
          <p:cNvSpPr txBox="1"/>
          <p:nvPr/>
        </p:nvSpPr>
        <p:spPr>
          <a:xfrm>
            <a:off x="327243" y="604687"/>
            <a:ext cx="11694428" cy="1754326"/>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Target dependence of projectile fragmentation XS except for target-size effect</a:t>
            </a:r>
          </a:p>
          <a:p>
            <a:pPr>
              <a:lnSpc>
                <a:spcPct val="150000"/>
              </a:lnSpc>
            </a:pPr>
            <a:r>
              <a:rPr lang="en-US" altLang="ko-KR" sz="1800" dirty="0"/>
              <a:t>The ratio 1 means the existing factorization is valid (no target dependence)</a:t>
            </a:r>
          </a:p>
          <a:p>
            <a:pPr>
              <a:lnSpc>
                <a:spcPct val="150000"/>
              </a:lnSpc>
            </a:pPr>
            <a:r>
              <a:rPr lang="en-US" altLang="ko-KR" sz="1800" dirty="0"/>
              <a:t>(the factorization was valid for the isotopes Z</a:t>
            </a:r>
            <a:r>
              <a:rPr lang="en-US" altLang="ko-KR" sz="1800" baseline="-25000" dirty="0"/>
              <a:t>β </a:t>
            </a:r>
            <a:r>
              <a:rPr lang="en-US" altLang="ko-KR" sz="1800" dirty="0"/>
              <a:t>- </a:t>
            </a:r>
            <a:r>
              <a:rPr lang="en-US" altLang="ko-KR" sz="1800" dirty="0" err="1"/>
              <a:t>Z</a:t>
            </a:r>
            <a:r>
              <a:rPr lang="en-US" altLang="ko-KR" sz="1800" baseline="-25000" dirty="0" err="1"/>
              <a:t>f</a:t>
            </a:r>
            <a:r>
              <a:rPr lang="en-US" altLang="ko-KR" sz="1800" dirty="0"/>
              <a:t> </a:t>
            </a:r>
            <a:r>
              <a:rPr lang="ko-KR" altLang="en-US" sz="1800" dirty="0"/>
              <a:t>≤</a:t>
            </a:r>
            <a:r>
              <a:rPr lang="en-US" altLang="ko-KR" sz="1800" dirty="0"/>
              <a:t> 2)</a:t>
            </a:r>
          </a:p>
          <a:p>
            <a:pPr>
              <a:lnSpc>
                <a:spcPct val="150000"/>
              </a:lnSpc>
            </a:pPr>
            <a:r>
              <a:rPr lang="en-US" altLang="ko-KR" sz="1800" dirty="0">
                <a:solidFill>
                  <a:srgbClr val="C00000"/>
                </a:solidFill>
              </a:rPr>
              <a:t>But, the ratios increase when Z</a:t>
            </a:r>
            <a:r>
              <a:rPr lang="en-US" altLang="ko-KR" sz="1800" baseline="-25000" dirty="0">
                <a:solidFill>
                  <a:srgbClr val="C00000"/>
                </a:solidFill>
              </a:rPr>
              <a:t>β </a:t>
            </a:r>
            <a:r>
              <a:rPr lang="en-US" altLang="ko-KR" sz="1800" dirty="0">
                <a:solidFill>
                  <a:srgbClr val="C00000"/>
                </a:solidFill>
              </a:rPr>
              <a:t>- </a:t>
            </a:r>
            <a:r>
              <a:rPr lang="en-US" altLang="ko-KR" sz="1800" dirty="0" err="1">
                <a:solidFill>
                  <a:srgbClr val="C00000"/>
                </a:solidFill>
              </a:rPr>
              <a:t>Z</a:t>
            </a:r>
            <a:r>
              <a:rPr lang="en-US" altLang="ko-KR" sz="1800" baseline="-25000" dirty="0" err="1">
                <a:solidFill>
                  <a:srgbClr val="C00000"/>
                </a:solidFill>
              </a:rPr>
              <a:t>f</a:t>
            </a:r>
            <a:r>
              <a:rPr lang="en-US" altLang="ko-KR" sz="1800" dirty="0">
                <a:solidFill>
                  <a:srgbClr val="C00000"/>
                </a:solidFill>
              </a:rPr>
              <a:t> is increased (very neutron rich nuclei)</a:t>
            </a:r>
          </a:p>
        </p:txBody>
      </p:sp>
      <p:sp>
        <p:nvSpPr>
          <p:cNvPr id="19" name="TextBox 18">
            <a:extLst>
              <a:ext uri="{FF2B5EF4-FFF2-40B4-BE49-F238E27FC236}">
                <a16:creationId xmlns:a16="http://schemas.microsoft.com/office/drawing/2014/main" id="{65B9C4E3-F401-43FC-B944-443DA86B5BCB}"/>
              </a:ext>
            </a:extLst>
          </p:cNvPr>
          <p:cNvSpPr txBox="1"/>
          <p:nvPr/>
        </p:nvSpPr>
        <p:spPr>
          <a:xfrm>
            <a:off x="1252047" y="6225074"/>
            <a:ext cx="6305200" cy="646331"/>
          </a:xfrm>
          <a:prstGeom prst="rect">
            <a:avLst/>
          </a:prstGeom>
          <a:noFill/>
        </p:spPr>
        <p:txBody>
          <a:bodyPr wrap="square">
            <a:spAutoFit/>
          </a:bodyPr>
          <a:lstStyle/>
          <a:p>
            <a:pPr algn="ctr"/>
            <a:r>
              <a:rPr lang="en-US" altLang="ko-KR" dirty="0">
                <a:latin typeface="Segoe UI Semilight" panose="020B0402040204020203" pitchFamily="34" charset="0"/>
                <a:cs typeface="Segoe UI Semilight" panose="020B0402040204020203" pitchFamily="34" charset="0"/>
              </a:rPr>
              <a:t>Ratio of the production cross sections for each fragment</a:t>
            </a:r>
          </a:p>
          <a:p>
            <a:pPr algn="ctr"/>
            <a:r>
              <a:rPr lang="en-US" altLang="ko-KR" dirty="0">
                <a:latin typeface="Segoe UI Semilight" panose="020B0402040204020203" pitchFamily="34" charset="0"/>
                <a:cs typeface="Segoe UI Semilight" panose="020B0402040204020203" pitchFamily="34" charset="0"/>
              </a:rPr>
              <a:t>produced with Be and Ta targets.</a:t>
            </a:r>
            <a:endParaRPr lang="ko-KR" altLang="en-US" dirty="0">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B6D7AAB2-B896-44C9-A0AA-C34A8764C6DD}"/>
              </a:ext>
            </a:extLst>
          </p:cNvPr>
          <p:cNvSpPr txBox="1"/>
          <p:nvPr/>
        </p:nvSpPr>
        <p:spPr>
          <a:xfrm>
            <a:off x="2523659" y="2568867"/>
            <a:ext cx="4138496" cy="523220"/>
          </a:xfrm>
          <a:prstGeom prst="rect">
            <a:avLst/>
          </a:prstGeom>
          <a:noFill/>
        </p:spPr>
        <p:txBody>
          <a:bodyPr wrap="square">
            <a:spAutoFit/>
          </a:bodyPr>
          <a:lstStyle/>
          <a:p>
            <a:r>
              <a:rPr lang="en-US" altLang="ko-KR" sz="1400" dirty="0">
                <a:latin typeface="Segoe UI Semilight" panose="020B0402040204020203" pitchFamily="34" charset="0"/>
                <a:cs typeface="Segoe UI Semilight" panose="020B0402040204020203" pitchFamily="34" charset="0"/>
              </a:rPr>
              <a:t>Y</a:t>
            </a:r>
            <a:r>
              <a:rPr lang="en-US" altLang="ko-KR" sz="1400" baseline="-25000" dirty="0">
                <a:latin typeface="Segoe UI Semilight" panose="020B0402040204020203" pitchFamily="34" charset="0"/>
                <a:cs typeface="Segoe UI Semilight" panose="020B0402040204020203" pitchFamily="34" charset="0"/>
              </a:rPr>
              <a:t>A</a:t>
            </a:r>
            <a:r>
              <a:rPr lang="en-US" altLang="ko-KR" sz="1400" dirty="0">
                <a:latin typeface="Segoe UI Semilight" panose="020B0402040204020203" pitchFamily="34" charset="0"/>
                <a:cs typeface="Segoe UI Semilight" panose="020B0402040204020203" pitchFamily="34" charset="0"/>
              </a:rPr>
              <a:t> (mass yields) = sum of fragment XSs</a:t>
            </a:r>
          </a:p>
          <a:p>
            <a:r>
              <a:rPr lang="en-US" altLang="ko-KR" sz="1400" dirty="0">
                <a:latin typeface="Segoe UI Semilight" panose="020B0402040204020203" pitchFamily="34" charset="0"/>
                <a:cs typeface="Segoe UI Semilight" panose="020B0402040204020203" pitchFamily="34" charset="0"/>
              </a:rPr>
              <a:t>Z</a:t>
            </a:r>
            <a:r>
              <a:rPr lang="en-US" altLang="ko-KR" sz="1400" baseline="-25000" dirty="0">
                <a:latin typeface="Segoe UI Semilight" panose="020B0402040204020203" pitchFamily="34" charset="0"/>
                <a:cs typeface="Segoe UI Semilight" panose="020B0402040204020203" pitchFamily="34" charset="0"/>
              </a:rPr>
              <a:t>β</a:t>
            </a:r>
            <a:r>
              <a:rPr lang="en-US" altLang="ko-KR" sz="1400" dirty="0">
                <a:latin typeface="Segoe UI Semilight" panose="020B0402040204020203" pitchFamily="34" charset="0"/>
                <a:cs typeface="Segoe UI Semilight" panose="020B0402040204020203" pitchFamily="34" charset="0"/>
              </a:rPr>
              <a:t> = the most stable charge of</a:t>
            </a:r>
            <a:r>
              <a:rPr lang="ko-KR" altLang="en-US" sz="1400" dirty="0">
                <a:latin typeface="Segoe UI Semilight" panose="020B0402040204020203" pitchFamily="34" charset="0"/>
                <a:cs typeface="Segoe UI Semilight" panose="020B0402040204020203" pitchFamily="34" charset="0"/>
              </a:rPr>
              <a:t> </a:t>
            </a:r>
            <a:r>
              <a:rPr lang="en-US" altLang="ko-KR" sz="1400" dirty="0">
                <a:latin typeface="Segoe UI Semilight" panose="020B0402040204020203" pitchFamily="34" charset="0"/>
                <a:cs typeface="Segoe UI Semilight" panose="020B0402040204020203" pitchFamily="34" charset="0"/>
              </a:rPr>
              <a:t>mass</a:t>
            </a:r>
            <a:r>
              <a:rPr lang="ko-KR" altLang="en-US" sz="1400" dirty="0">
                <a:latin typeface="Segoe UI Semilight" panose="020B0402040204020203" pitchFamily="34" charset="0"/>
                <a:cs typeface="Segoe UI Semilight" panose="020B0402040204020203" pitchFamily="34" charset="0"/>
              </a:rPr>
              <a:t> </a:t>
            </a:r>
            <a:r>
              <a:rPr lang="en-US" altLang="ko-KR" sz="1400" dirty="0">
                <a:latin typeface="Segoe UI Semilight" panose="020B0402040204020203" pitchFamily="34" charset="0"/>
                <a:cs typeface="Segoe UI Semilight" panose="020B0402040204020203" pitchFamily="34" charset="0"/>
              </a:rPr>
              <a:t>number</a:t>
            </a:r>
            <a:r>
              <a:rPr lang="ko-KR" altLang="en-US" sz="1400" dirty="0">
                <a:latin typeface="Segoe UI Semilight" panose="020B0402040204020203" pitchFamily="34" charset="0"/>
                <a:cs typeface="Segoe UI Semilight" panose="020B0402040204020203" pitchFamily="34" charset="0"/>
              </a:rPr>
              <a:t> </a:t>
            </a:r>
            <a:r>
              <a:rPr lang="en-US" altLang="ko-KR" sz="1400" dirty="0" err="1">
                <a:latin typeface="Segoe UI Semilight" panose="020B0402040204020203" pitchFamily="34" charset="0"/>
                <a:cs typeface="Segoe UI Semilight" panose="020B0402040204020203" pitchFamily="34" charset="0"/>
              </a:rPr>
              <a:t>A</a:t>
            </a:r>
            <a:r>
              <a:rPr lang="en-US" altLang="ko-KR" sz="1400" baseline="-25000" dirty="0" err="1">
                <a:latin typeface="Segoe UI Semilight" panose="020B0402040204020203" pitchFamily="34" charset="0"/>
                <a:cs typeface="Segoe UI Semilight" panose="020B0402040204020203" pitchFamily="34" charset="0"/>
              </a:rPr>
              <a:t>f</a:t>
            </a:r>
            <a:endParaRPr lang="ko-KR" altLang="en-US" sz="1400" baseline="-25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50898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A8E7B545-1DC8-4BE1-822D-0ECA9FDB8C57}"/>
              </a:ext>
            </a:extLst>
          </p:cNvPr>
          <p:cNvGrpSpPr/>
          <p:nvPr/>
        </p:nvGrpSpPr>
        <p:grpSpPr>
          <a:xfrm>
            <a:off x="310819" y="1594207"/>
            <a:ext cx="6266618" cy="3833333"/>
            <a:chOff x="887395" y="1746422"/>
            <a:chExt cx="6266618" cy="3833333"/>
          </a:xfrm>
        </p:grpSpPr>
        <p:sp>
          <p:nvSpPr>
            <p:cNvPr id="8" name="TextBox 7">
              <a:extLst>
                <a:ext uri="{FF2B5EF4-FFF2-40B4-BE49-F238E27FC236}">
                  <a16:creationId xmlns:a16="http://schemas.microsoft.com/office/drawing/2014/main" id="{895724D5-3C29-4766-BDB2-75AF7F738149}"/>
                </a:ext>
              </a:extLst>
            </p:cNvPr>
            <p:cNvSpPr txBox="1"/>
            <p:nvPr/>
          </p:nvSpPr>
          <p:spPr>
            <a:xfrm>
              <a:off x="985652" y="1746422"/>
              <a:ext cx="2693428" cy="254361"/>
            </a:xfrm>
            <a:prstGeom prst="rect">
              <a:avLst/>
            </a:prstGeom>
            <a:noFill/>
            <a:ln>
              <a:noFill/>
            </a:ln>
          </p:spPr>
          <p:txBody>
            <a:bodyPr wrap="square">
              <a:spAutoFit/>
            </a:bodyPr>
            <a:lstStyle/>
            <a:p>
              <a:r>
                <a:rPr lang="en-US" altLang="ko-KR" sz="1400" i="1" dirty="0">
                  <a:latin typeface="Times New Roman" panose="02020603050405020304" pitchFamily="18" charset="0"/>
                  <a:cs typeface="Times New Roman" panose="02020603050405020304" pitchFamily="18" charset="0"/>
                </a:rPr>
                <a:t>NNDC </a:t>
              </a:r>
              <a:r>
                <a:rPr lang="en-US" altLang="ko-KR" sz="1400" i="1" dirty="0" err="1">
                  <a:latin typeface="Times New Roman" panose="02020603050405020304" pitchFamily="18" charset="0"/>
                  <a:cs typeface="Times New Roman" panose="02020603050405020304" pitchFamily="18" charset="0"/>
                </a:rPr>
                <a:t>NuDat</a:t>
              </a:r>
              <a:r>
                <a:rPr lang="en-US" altLang="ko-KR" sz="1400" i="1" dirty="0">
                  <a:latin typeface="Times New Roman" panose="02020603050405020304" pitchFamily="18" charset="0"/>
                  <a:cs typeface="Times New Roman" panose="02020603050405020304" pitchFamily="18" charset="0"/>
                </a:rPr>
                <a:t> 3.0 Nuclear Chart</a:t>
              </a:r>
              <a:endParaRPr lang="ko-KR" altLang="en-US" sz="1400" i="1" dirty="0"/>
            </a:p>
          </p:txBody>
        </p:sp>
        <p:pic>
          <p:nvPicPr>
            <p:cNvPr id="4" name="그림 3"/>
            <p:cNvPicPr>
              <a:picLocks noChangeAspect="1"/>
            </p:cNvPicPr>
            <p:nvPr/>
          </p:nvPicPr>
          <p:blipFill>
            <a:blip r:embed="rId2">
              <a:clrChange>
                <a:clrFrom>
                  <a:srgbClr val="D3ECFF"/>
                </a:clrFrom>
                <a:clrTo>
                  <a:srgbClr val="D3ECFF">
                    <a:alpha val="0"/>
                  </a:srgbClr>
                </a:clrTo>
              </a:clrChange>
            </a:blip>
            <a:stretch>
              <a:fillRect/>
            </a:stretch>
          </p:blipFill>
          <p:spPr>
            <a:xfrm>
              <a:off x="6083285" y="2055743"/>
              <a:ext cx="1070728" cy="1393521"/>
            </a:xfrm>
            <a:prstGeom prst="rect">
              <a:avLst/>
            </a:prstGeom>
          </p:spPr>
        </p:pic>
        <p:grpSp>
          <p:nvGrpSpPr>
            <p:cNvPr id="3" name="그룹 2">
              <a:extLst>
                <a:ext uri="{FF2B5EF4-FFF2-40B4-BE49-F238E27FC236}">
                  <a16:creationId xmlns:a16="http://schemas.microsoft.com/office/drawing/2014/main" id="{AECB6DC5-6BB9-47B0-90A7-63AC75E96FF0}"/>
                </a:ext>
              </a:extLst>
            </p:cNvPr>
            <p:cNvGrpSpPr/>
            <p:nvPr/>
          </p:nvGrpSpPr>
          <p:grpSpPr>
            <a:xfrm>
              <a:off x="887395" y="2089356"/>
              <a:ext cx="5088943" cy="3490399"/>
              <a:chOff x="374788" y="2000783"/>
              <a:chExt cx="5597837" cy="3839439"/>
            </a:xfrm>
          </p:grpSpPr>
          <p:pic>
            <p:nvPicPr>
              <p:cNvPr id="5" name="그림 4"/>
              <p:cNvPicPr>
                <a:picLocks noChangeAspect="1"/>
              </p:cNvPicPr>
              <p:nvPr/>
            </p:nvPicPr>
            <p:blipFill>
              <a:blip r:embed="rId3"/>
              <a:stretch>
                <a:fillRect/>
              </a:stretch>
            </p:blipFill>
            <p:spPr>
              <a:xfrm>
                <a:off x="374788" y="2000783"/>
                <a:ext cx="5597837" cy="3839439"/>
              </a:xfrm>
              <a:prstGeom prst="rect">
                <a:avLst/>
              </a:prstGeom>
            </p:spPr>
          </p:pic>
          <p:sp>
            <p:nvSpPr>
              <p:cNvPr id="15" name="타원 14"/>
              <p:cNvSpPr/>
              <p:nvPr/>
            </p:nvSpPr>
            <p:spPr>
              <a:xfrm rot="19800000">
                <a:off x="1185492" y="4971505"/>
                <a:ext cx="762979" cy="267578"/>
              </a:xfrm>
              <a:prstGeom prst="ellipse">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8" name="직선 연결선 17"/>
              <p:cNvCxnSpPr/>
              <p:nvPr/>
            </p:nvCxnSpPr>
            <p:spPr>
              <a:xfrm>
                <a:off x="1892292" y="5096873"/>
                <a:ext cx="1968132" cy="0"/>
              </a:xfrm>
              <a:prstGeom prst="line">
                <a:avLst/>
              </a:prstGeom>
              <a:noFill/>
              <a:ln w="28575">
                <a:solidFill>
                  <a:srgbClr val="FF0000"/>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직선 화살표 연결선 11"/>
            <p:cNvCxnSpPr/>
            <p:nvPr/>
          </p:nvCxnSpPr>
          <p:spPr>
            <a:xfrm>
              <a:off x="2020286" y="3481230"/>
              <a:ext cx="464309" cy="518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95724D5-3C29-4766-BDB2-75AF7F738149}"/>
                </a:ext>
              </a:extLst>
            </p:cNvPr>
            <p:cNvSpPr txBox="1"/>
            <p:nvPr/>
          </p:nvSpPr>
          <p:spPr>
            <a:xfrm>
              <a:off x="1383914" y="3129563"/>
              <a:ext cx="1896904" cy="319701"/>
            </a:xfrm>
            <a:prstGeom prst="rect">
              <a:avLst/>
            </a:prstGeom>
            <a:noFill/>
            <a:ln>
              <a:noFill/>
            </a:ln>
          </p:spPr>
          <p:txBody>
            <a:bodyPr wrap="square">
              <a:spAutoFit/>
            </a:bodyPr>
            <a:lstStyle/>
            <a:p>
              <a:r>
                <a:rPr lang="ko-KR" altLang="en-US" sz="1400" dirty="0">
                  <a:latin typeface="Times New Roman" panose="02020603050405020304" pitchFamily="18" charset="0"/>
                  <a:cs typeface="Times New Roman" panose="02020603050405020304" pitchFamily="18" charset="0"/>
                </a:rPr>
                <a:t>■</a:t>
              </a:r>
              <a:r>
                <a:rPr lang="ko-KR" altLang="en-US" sz="1400" i="1" dirty="0">
                  <a:latin typeface="Times New Roman" panose="02020603050405020304" pitchFamily="18" charset="0"/>
                  <a:cs typeface="Times New Roman" panose="02020603050405020304" pitchFamily="18" charset="0"/>
                </a:rPr>
                <a:t> </a:t>
              </a:r>
              <a:r>
                <a:rPr lang="en-US" altLang="ko-KR" sz="1400" i="1" dirty="0">
                  <a:latin typeface="Times New Roman" panose="02020603050405020304" pitchFamily="18" charset="0"/>
                  <a:cs typeface="Times New Roman" panose="02020603050405020304" pitchFamily="18" charset="0"/>
                </a:rPr>
                <a:t>Beta stable nuclides</a:t>
              </a:r>
              <a:endParaRPr lang="ko-KR" altLang="en-US" sz="1400" i="1" dirty="0"/>
            </a:p>
          </p:txBody>
        </p:sp>
      </p:grpSp>
      <p:sp>
        <p:nvSpPr>
          <p:cNvPr id="6" name="TextBox 5">
            <a:extLst>
              <a:ext uri="{FF2B5EF4-FFF2-40B4-BE49-F238E27FC236}">
                <a16:creationId xmlns:a16="http://schemas.microsoft.com/office/drawing/2014/main" id="{895724D5-3C29-4766-BDB2-75AF7F738149}"/>
              </a:ext>
            </a:extLst>
          </p:cNvPr>
          <p:cNvSpPr txBox="1"/>
          <p:nvPr/>
        </p:nvSpPr>
        <p:spPr>
          <a:xfrm>
            <a:off x="8498320" y="2937712"/>
            <a:ext cx="3297440" cy="2637517"/>
          </a:xfrm>
          <a:prstGeom prst="rect">
            <a:avLst/>
          </a:prstGeom>
          <a:noFill/>
          <a:ln>
            <a:noFill/>
          </a:ln>
        </p:spPr>
        <p:txBody>
          <a:bodyPr wrap="square">
            <a:spAutoFit/>
          </a:bodyPr>
          <a:lstStyle/>
          <a:p>
            <a:pPr>
              <a:lnSpc>
                <a:spcPct val="150000"/>
              </a:lnSpc>
            </a:pPr>
            <a:r>
              <a:rPr lang="en-US" altLang="ko-KR" sz="1400" dirty="0">
                <a:latin typeface="Segoe UI Semilight" panose="020B0402040204020203" pitchFamily="34" charset="0"/>
                <a:cs typeface="Segoe UI Semilight" panose="020B0402040204020203" pitchFamily="34" charset="0"/>
              </a:rPr>
              <a:t>The most neutron-rich nuclei (Z=9-14)</a:t>
            </a:r>
          </a:p>
          <a:p>
            <a:pPr marL="285750" indent="-285750">
              <a:lnSpc>
                <a:spcPct val="150000"/>
              </a:lnSpc>
              <a:buFont typeface="Arial" panose="020B0604020202020204" pitchFamily="34" charset="0"/>
              <a:buChar char="•"/>
            </a:pPr>
            <a:r>
              <a:rPr lang="en-US" altLang="ko-KR" sz="1400" baseline="30000" dirty="0">
                <a:latin typeface="Segoe UI Semilight" panose="020B0402040204020203" pitchFamily="34" charset="0"/>
                <a:cs typeface="Segoe UI Semilight" panose="020B0402040204020203" pitchFamily="34" charset="0"/>
              </a:rPr>
              <a:t>31</a:t>
            </a:r>
            <a:r>
              <a:rPr lang="en-US" altLang="ko-KR" sz="1400" dirty="0">
                <a:latin typeface="Segoe UI Semilight" panose="020B0402040204020203" pitchFamily="34" charset="0"/>
                <a:cs typeface="Segoe UI Semilight" panose="020B0402040204020203" pitchFamily="34" charset="0"/>
              </a:rPr>
              <a:t>F</a:t>
            </a:r>
            <a:endParaRPr lang="en-US" altLang="ko-KR" sz="1400" dirty="0">
              <a:solidFill>
                <a:srgbClr val="0000FF"/>
              </a:solidFill>
              <a:latin typeface="Segoe UI Semilight" panose="020B0402040204020203" pitchFamily="34" charset="0"/>
              <a:cs typeface="Segoe UI Semilight" panose="020B0402040204020203" pitchFamily="34" charset="0"/>
            </a:endParaRPr>
          </a:p>
          <a:p>
            <a:pPr marL="285750" indent="-285750">
              <a:lnSpc>
                <a:spcPct val="150000"/>
              </a:lnSpc>
              <a:buFont typeface="Arial" panose="020B0604020202020204" pitchFamily="34" charset="0"/>
              <a:buChar char="•"/>
            </a:pPr>
            <a:r>
              <a:rPr lang="en-US" altLang="ko-KR" sz="1400" baseline="30000" dirty="0">
                <a:latin typeface="Segoe UI Semilight" panose="020B0402040204020203" pitchFamily="34" charset="0"/>
                <a:cs typeface="Segoe UI Semilight" panose="020B0402040204020203" pitchFamily="34" charset="0"/>
              </a:rPr>
              <a:t>31,34</a:t>
            </a:r>
            <a:r>
              <a:rPr lang="en-US" altLang="ko-KR" sz="1400" dirty="0">
                <a:latin typeface="Segoe UI Semilight" panose="020B0402040204020203" pitchFamily="34" charset="0"/>
                <a:cs typeface="Segoe UI Semilight" panose="020B0402040204020203" pitchFamily="34" charset="0"/>
              </a:rPr>
              <a:t>Ne</a:t>
            </a:r>
            <a:endParaRPr lang="en-US" altLang="ko-KR" sz="1400" dirty="0">
              <a:solidFill>
                <a:srgbClr val="0000FF"/>
              </a:solidFill>
              <a:latin typeface="Segoe UI Semilight" panose="020B0402040204020203" pitchFamily="34" charset="0"/>
              <a:cs typeface="Segoe UI Semilight" panose="020B0402040204020203" pitchFamily="34" charset="0"/>
            </a:endParaRPr>
          </a:p>
          <a:p>
            <a:pPr marL="285750" indent="-285750">
              <a:lnSpc>
                <a:spcPct val="150000"/>
              </a:lnSpc>
              <a:buFont typeface="Arial" panose="020B0604020202020204" pitchFamily="34" charset="0"/>
              <a:buChar char="•"/>
            </a:pPr>
            <a:r>
              <a:rPr lang="en-US" altLang="ko-KR" sz="1400" baseline="30000" dirty="0">
                <a:latin typeface="Segoe UI Semilight" panose="020B0402040204020203" pitchFamily="34" charset="0"/>
                <a:cs typeface="Segoe UI Semilight" panose="020B0402040204020203" pitchFamily="34" charset="0"/>
              </a:rPr>
              <a:t>37</a:t>
            </a:r>
            <a:r>
              <a:rPr lang="en-US" altLang="ko-KR" sz="1400" dirty="0">
                <a:latin typeface="Segoe UI Semilight" panose="020B0402040204020203" pitchFamily="34" charset="0"/>
                <a:cs typeface="Segoe UI Semilight" panose="020B0402040204020203" pitchFamily="34" charset="0"/>
              </a:rPr>
              <a:t>Na</a:t>
            </a:r>
            <a:endParaRPr lang="en-US" altLang="ko-KR" sz="1400" dirty="0">
              <a:solidFill>
                <a:srgbClr val="0000FF"/>
              </a:solidFill>
              <a:latin typeface="Segoe UI Semilight" panose="020B0402040204020203" pitchFamily="34" charset="0"/>
              <a:cs typeface="Segoe UI Semilight" panose="020B0402040204020203" pitchFamily="34" charset="0"/>
            </a:endParaRPr>
          </a:p>
          <a:p>
            <a:pPr marL="285750" indent="-285750">
              <a:lnSpc>
                <a:spcPct val="150000"/>
              </a:lnSpc>
              <a:buFont typeface="Arial" panose="020B0604020202020204" pitchFamily="34" charset="0"/>
              <a:buChar char="•"/>
            </a:pPr>
            <a:r>
              <a:rPr lang="en-US" altLang="ko-KR" sz="1400" baseline="30000" dirty="0">
                <a:latin typeface="Segoe UI Semilight" panose="020B0402040204020203" pitchFamily="34" charset="0"/>
                <a:cs typeface="Segoe UI Semilight" panose="020B0402040204020203" pitchFamily="34" charset="0"/>
              </a:rPr>
              <a:t>37,38</a:t>
            </a:r>
            <a:r>
              <a:rPr lang="en-US" altLang="ko-KR" sz="1400" dirty="0">
                <a:latin typeface="Segoe UI Semilight" panose="020B0402040204020203" pitchFamily="34" charset="0"/>
                <a:cs typeface="Segoe UI Semilight" panose="020B0402040204020203" pitchFamily="34" charset="0"/>
              </a:rPr>
              <a:t>Mg</a:t>
            </a:r>
            <a:endParaRPr lang="en-US" altLang="ko-KR" sz="1400" dirty="0">
              <a:solidFill>
                <a:srgbClr val="0000FF"/>
              </a:solidFill>
              <a:latin typeface="Segoe UI Semilight" panose="020B0402040204020203" pitchFamily="34" charset="0"/>
              <a:cs typeface="Segoe UI Semilight" panose="020B0402040204020203" pitchFamily="34" charset="0"/>
            </a:endParaRPr>
          </a:p>
          <a:p>
            <a:pPr marL="285750" indent="-285750">
              <a:lnSpc>
                <a:spcPct val="150000"/>
              </a:lnSpc>
              <a:buFont typeface="Arial" panose="020B0604020202020204" pitchFamily="34" charset="0"/>
              <a:buChar char="•"/>
            </a:pPr>
            <a:r>
              <a:rPr lang="en-US" altLang="ko-KR" sz="1400" baseline="30000" dirty="0">
                <a:latin typeface="Segoe UI Semilight" panose="020B0402040204020203" pitchFamily="34" charset="0"/>
                <a:cs typeface="Segoe UI Semilight" panose="020B0402040204020203" pitchFamily="34" charset="0"/>
              </a:rPr>
              <a:t>40,41</a:t>
            </a:r>
            <a:r>
              <a:rPr lang="en-US" altLang="ko-KR" sz="1400" dirty="0">
                <a:latin typeface="Segoe UI Semilight" panose="020B0402040204020203" pitchFamily="34" charset="0"/>
                <a:cs typeface="Segoe UI Semilight" panose="020B0402040204020203" pitchFamily="34" charset="0"/>
              </a:rPr>
              <a:t>Al</a:t>
            </a:r>
            <a:endParaRPr lang="en-US" altLang="ko-KR" sz="1400" dirty="0">
              <a:solidFill>
                <a:srgbClr val="0000FF"/>
              </a:solidFill>
              <a:latin typeface="Segoe UI Semilight" panose="020B0402040204020203" pitchFamily="34" charset="0"/>
              <a:cs typeface="Segoe UI Semilight" panose="020B0402040204020203" pitchFamily="34" charset="0"/>
            </a:endParaRPr>
          </a:p>
          <a:p>
            <a:pPr marL="285750" indent="-285750">
              <a:lnSpc>
                <a:spcPct val="150000"/>
              </a:lnSpc>
              <a:buFont typeface="Arial" panose="020B0604020202020204" pitchFamily="34" charset="0"/>
              <a:buChar char="•"/>
            </a:pPr>
            <a:r>
              <a:rPr lang="en-US" altLang="ko-KR" sz="1400" baseline="30000" dirty="0">
                <a:latin typeface="Segoe UI Semilight" panose="020B0402040204020203" pitchFamily="34" charset="0"/>
                <a:cs typeface="Segoe UI Semilight" panose="020B0402040204020203" pitchFamily="34" charset="0"/>
              </a:rPr>
              <a:t>43</a:t>
            </a:r>
            <a:r>
              <a:rPr lang="en-US" altLang="ko-KR" sz="1400" dirty="0">
                <a:latin typeface="Segoe UI Semilight" panose="020B0402040204020203" pitchFamily="34" charset="0"/>
                <a:cs typeface="Segoe UI Semilight" panose="020B0402040204020203" pitchFamily="34" charset="0"/>
              </a:rPr>
              <a:t>Si</a:t>
            </a:r>
            <a:endParaRPr lang="en-US" altLang="ko-KR" sz="1400" dirty="0">
              <a:solidFill>
                <a:srgbClr val="0000FF"/>
              </a:solidFill>
              <a:latin typeface="Segoe UI Semilight" panose="020B0402040204020203" pitchFamily="34" charset="0"/>
              <a:cs typeface="Segoe UI Semilight" panose="020B0402040204020203" pitchFamily="34" charset="0"/>
            </a:endParaRPr>
          </a:p>
          <a:p>
            <a:pPr marL="285750" indent="-285750">
              <a:lnSpc>
                <a:spcPct val="150000"/>
              </a:lnSpc>
              <a:buFont typeface="Arial" panose="020B0604020202020204" pitchFamily="34" charset="0"/>
              <a:buChar char="•"/>
            </a:pPr>
            <a:r>
              <a:rPr lang="en-US" altLang="ko-KR" sz="1400" baseline="30000" dirty="0">
                <a:latin typeface="Segoe UI Semilight" panose="020B0402040204020203" pitchFamily="34" charset="0"/>
                <a:cs typeface="Segoe UI Semilight" panose="020B0402040204020203" pitchFamily="34" charset="0"/>
              </a:rPr>
              <a:t>40</a:t>
            </a:r>
            <a:r>
              <a:rPr lang="en-US" altLang="ko-KR" sz="1400" dirty="0">
                <a:latin typeface="Segoe UI Semilight" panose="020B0402040204020203" pitchFamily="34" charset="0"/>
                <a:cs typeface="Segoe UI Semilight" panose="020B0402040204020203" pitchFamily="34" charset="0"/>
              </a:rPr>
              <a:t>Mg, </a:t>
            </a:r>
            <a:r>
              <a:rPr lang="en-US" altLang="ko-KR" sz="1400" baseline="30000" dirty="0">
                <a:latin typeface="Segoe UI Semilight" panose="020B0402040204020203" pitchFamily="34" charset="0"/>
                <a:cs typeface="Segoe UI Semilight" panose="020B0402040204020203" pitchFamily="34" charset="0"/>
              </a:rPr>
              <a:t>42</a:t>
            </a:r>
            <a:r>
              <a:rPr lang="en-US" altLang="ko-KR" sz="1400" dirty="0">
                <a:latin typeface="Segoe UI Semilight" panose="020B0402040204020203" pitchFamily="34" charset="0"/>
                <a:cs typeface="Segoe UI Semilight" panose="020B0402040204020203" pitchFamily="34" charset="0"/>
              </a:rPr>
              <a:t>Al</a:t>
            </a:r>
            <a:endParaRPr lang="ko-KR" altLang="en-US" sz="1400" dirty="0">
              <a:solidFill>
                <a:srgbClr val="C00000"/>
              </a:solidFill>
              <a:latin typeface="Segoe UI Semilight" panose="020B0402040204020203" pitchFamily="34" charset="0"/>
              <a:cs typeface="Segoe UI Semilight" panose="020B0402040204020203" pitchFamily="34" charset="0"/>
            </a:endParaRPr>
          </a:p>
        </p:txBody>
      </p:sp>
      <p:grpSp>
        <p:nvGrpSpPr>
          <p:cNvPr id="36" name="그룹 35"/>
          <p:cNvGrpSpPr/>
          <p:nvPr/>
        </p:nvGrpSpPr>
        <p:grpSpPr>
          <a:xfrm>
            <a:off x="3968825" y="3349322"/>
            <a:ext cx="4242647" cy="2888666"/>
            <a:chOff x="3494115" y="3229330"/>
            <a:chExt cx="5133603" cy="3495286"/>
          </a:xfrm>
        </p:grpSpPr>
        <p:pic>
          <p:nvPicPr>
            <p:cNvPr id="35" name="그림 34"/>
            <p:cNvPicPr>
              <a:picLocks noChangeAspect="1"/>
            </p:cNvPicPr>
            <p:nvPr/>
          </p:nvPicPr>
          <p:blipFill>
            <a:blip r:embed="rId4"/>
            <a:stretch>
              <a:fillRect/>
            </a:stretch>
          </p:blipFill>
          <p:spPr>
            <a:xfrm>
              <a:off x="3494115" y="3229330"/>
              <a:ext cx="5125110" cy="3495286"/>
            </a:xfrm>
            <a:prstGeom prst="rect">
              <a:avLst/>
            </a:prstGeom>
            <a:noFill/>
            <a:ln w="28575">
              <a:solidFill>
                <a:srgbClr val="FF0000"/>
              </a:solidFill>
              <a:prstDash val="sysDot"/>
            </a:ln>
          </p:spPr>
        </p:pic>
        <p:sp>
          <p:nvSpPr>
            <p:cNvPr id="26" name="모서리가 둥근 직사각형 25"/>
            <p:cNvSpPr/>
            <p:nvPr/>
          </p:nvSpPr>
          <p:spPr>
            <a:xfrm>
              <a:off x="4312222" y="5953262"/>
              <a:ext cx="525785" cy="540328"/>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모서리가 둥근 직사각형 26"/>
            <p:cNvSpPr/>
            <p:nvPr/>
          </p:nvSpPr>
          <p:spPr>
            <a:xfrm>
              <a:off x="5353396" y="5419289"/>
              <a:ext cx="581891" cy="540328"/>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모서리가 둥근 직사각형 29"/>
            <p:cNvSpPr/>
            <p:nvPr/>
          </p:nvSpPr>
          <p:spPr>
            <a:xfrm>
              <a:off x="6458989" y="4891201"/>
              <a:ext cx="537546" cy="513919"/>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모서리가 둥근 직사각형 30"/>
            <p:cNvSpPr/>
            <p:nvPr/>
          </p:nvSpPr>
          <p:spPr>
            <a:xfrm>
              <a:off x="5866452" y="4350874"/>
              <a:ext cx="1130083" cy="540328"/>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모서리가 둥근 직사각형 31"/>
            <p:cNvSpPr/>
            <p:nvPr/>
          </p:nvSpPr>
          <p:spPr>
            <a:xfrm>
              <a:off x="6996534" y="3784466"/>
              <a:ext cx="1631183" cy="566407"/>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모서리가 둥근 직사각형 33"/>
            <p:cNvSpPr/>
            <p:nvPr/>
          </p:nvSpPr>
          <p:spPr>
            <a:xfrm>
              <a:off x="8063347" y="3244138"/>
              <a:ext cx="564371" cy="540328"/>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모서리가 둥근 직사각형 39"/>
            <p:cNvSpPr/>
            <p:nvPr/>
          </p:nvSpPr>
          <p:spPr>
            <a:xfrm>
              <a:off x="3749039" y="5419289"/>
              <a:ext cx="581891" cy="540328"/>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모서리가 둥근 직사각형 40"/>
            <p:cNvSpPr/>
            <p:nvPr/>
          </p:nvSpPr>
          <p:spPr>
            <a:xfrm>
              <a:off x="7539107" y="4361797"/>
              <a:ext cx="537546" cy="513919"/>
            </a:xfrm>
            <a:prstGeom prst="roundRect">
              <a:avLst/>
            </a:prstGeom>
            <a:noFill/>
            <a:ln w="28575">
              <a:solidFill>
                <a:srgbClr val="0000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2" name="TextBox 41">
            <a:extLst>
              <a:ext uri="{FF2B5EF4-FFF2-40B4-BE49-F238E27FC236}">
                <a16:creationId xmlns:a16="http://schemas.microsoft.com/office/drawing/2014/main" id="{FE8414A6-2250-4731-B245-20D7F40A2756}"/>
              </a:ext>
            </a:extLst>
          </p:cNvPr>
          <p:cNvSpPr txBox="1"/>
          <p:nvPr/>
        </p:nvSpPr>
        <p:spPr>
          <a:xfrm>
            <a:off x="320862" y="620012"/>
            <a:ext cx="11702896" cy="646331"/>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r>
              <a:rPr lang="en-US" altLang="ko-KR" sz="1800" dirty="0"/>
              <a:t>For a new isotope search, accurately predicting the production cross section of neutron-rich nuclei near the drip line is very important for discussing their particle stability.</a:t>
            </a:r>
          </a:p>
        </p:txBody>
      </p:sp>
      <p:sp>
        <p:nvSpPr>
          <p:cNvPr id="22" name="TextBox 21">
            <a:extLst>
              <a:ext uri="{FF2B5EF4-FFF2-40B4-BE49-F238E27FC236}">
                <a16:creationId xmlns:a16="http://schemas.microsoft.com/office/drawing/2014/main" id="{1ACECDB8-DC11-4C8D-B624-4DF4A878E09E}"/>
              </a:ext>
            </a:extLst>
          </p:cNvPr>
          <p:cNvSpPr txBox="1"/>
          <p:nvPr/>
        </p:nvSpPr>
        <p:spPr>
          <a:xfrm>
            <a:off x="618301" y="132039"/>
            <a:ext cx="1802866"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Introduction</a:t>
            </a:r>
            <a:endParaRPr lang="ko-KR" altLang="en-US" sz="2400" dirty="0"/>
          </a:p>
        </p:txBody>
      </p:sp>
      <p:sp>
        <p:nvSpPr>
          <p:cNvPr id="14" name="슬라이드 번호 개체 틀 13">
            <a:extLst>
              <a:ext uri="{FF2B5EF4-FFF2-40B4-BE49-F238E27FC236}">
                <a16:creationId xmlns:a16="http://schemas.microsoft.com/office/drawing/2014/main" id="{E416B67B-2E60-4042-B72B-242059D24445}"/>
              </a:ext>
            </a:extLst>
          </p:cNvPr>
          <p:cNvSpPr>
            <a:spLocks noGrp="1"/>
          </p:cNvSpPr>
          <p:nvPr>
            <p:ph type="sldNum" sz="quarter" idx="12"/>
          </p:nvPr>
        </p:nvSpPr>
        <p:spPr/>
        <p:txBody>
          <a:bodyPr/>
          <a:lstStyle/>
          <a:p>
            <a:fld id="{8BA1AD79-10DC-4FFB-ABEA-6606848873D2}" type="slidenum">
              <a:rPr lang="ko-KR" altLang="en-US" smtClean="0"/>
              <a:pPr/>
              <a:t>3</a:t>
            </a:fld>
            <a:endParaRPr lang="ko-KR" altLang="en-US" dirty="0"/>
          </a:p>
        </p:txBody>
      </p:sp>
    </p:spTree>
    <p:extLst>
      <p:ext uri="{BB962C8B-B14F-4D97-AF65-F5344CB8AC3E}">
        <p14:creationId xmlns:p14="http://schemas.microsoft.com/office/powerpoint/2010/main" val="808508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2675D70-96CF-4BA7-8877-3708353A58AA}"/>
              </a:ext>
            </a:extLst>
          </p:cNvPr>
          <p:cNvSpPr>
            <a:spLocks noGrp="1"/>
          </p:cNvSpPr>
          <p:nvPr>
            <p:ph type="sldNum" sz="quarter" idx="12"/>
          </p:nvPr>
        </p:nvSpPr>
        <p:spPr/>
        <p:txBody>
          <a:bodyPr/>
          <a:lstStyle/>
          <a:p>
            <a:fld id="{8BA1AD79-10DC-4FFB-ABEA-6606848873D2}" type="slidenum">
              <a:rPr lang="ko-KR" altLang="en-US" smtClean="0"/>
              <a:pPr/>
              <a:t>30</a:t>
            </a:fld>
            <a:endParaRPr lang="ko-KR" altLang="en-US" dirty="0"/>
          </a:p>
        </p:txBody>
      </p:sp>
      <p:sp>
        <p:nvSpPr>
          <p:cNvPr id="5" name="TextBox 4">
            <a:extLst>
              <a:ext uri="{FF2B5EF4-FFF2-40B4-BE49-F238E27FC236}">
                <a16:creationId xmlns:a16="http://schemas.microsoft.com/office/drawing/2014/main" id="{501958F2-0ECA-4608-B7A2-C098B2AA981B}"/>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EPAX</a:t>
            </a:r>
            <a:endParaRPr lang="ko-KR" altLang="en-US" sz="2400" dirty="0"/>
          </a:p>
        </p:txBody>
      </p:sp>
      <p:pic>
        <p:nvPicPr>
          <p:cNvPr id="4" name="그림 3">
            <a:extLst>
              <a:ext uri="{FF2B5EF4-FFF2-40B4-BE49-F238E27FC236}">
                <a16:creationId xmlns:a16="http://schemas.microsoft.com/office/drawing/2014/main" id="{4E3D6E6D-5700-4ABD-85F7-B829E930ECCA}"/>
              </a:ext>
            </a:extLst>
          </p:cNvPr>
          <p:cNvPicPr>
            <a:picLocks noChangeAspect="1"/>
          </p:cNvPicPr>
          <p:nvPr/>
        </p:nvPicPr>
        <p:blipFill>
          <a:blip r:embed="rId2"/>
          <a:stretch>
            <a:fillRect/>
          </a:stretch>
        </p:blipFill>
        <p:spPr>
          <a:xfrm>
            <a:off x="7168797" y="19677"/>
            <a:ext cx="4560005" cy="3774910"/>
          </a:xfrm>
          <a:prstGeom prst="rect">
            <a:avLst/>
          </a:prstGeom>
        </p:spPr>
      </p:pic>
      <p:pic>
        <p:nvPicPr>
          <p:cNvPr id="9" name="그림 8">
            <a:extLst>
              <a:ext uri="{FF2B5EF4-FFF2-40B4-BE49-F238E27FC236}">
                <a16:creationId xmlns:a16="http://schemas.microsoft.com/office/drawing/2014/main" id="{B4200804-7DF2-429F-9CDF-7423C5E25566}"/>
              </a:ext>
            </a:extLst>
          </p:cNvPr>
          <p:cNvPicPr>
            <a:picLocks noChangeAspect="1"/>
          </p:cNvPicPr>
          <p:nvPr/>
        </p:nvPicPr>
        <p:blipFill>
          <a:blip r:embed="rId3"/>
          <a:stretch>
            <a:fillRect/>
          </a:stretch>
        </p:blipFill>
        <p:spPr>
          <a:xfrm>
            <a:off x="7270267" y="3360269"/>
            <a:ext cx="4513222" cy="336569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A11D62-7CC7-49E4-8E0E-A67CA748193C}"/>
                  </a:ext>
                </a:extLst>
              </p:cNvPr>
              <p:cNvSpPr txBox="1"/>
              <p:nvPr/>
            </p:nvSpPr>
            <p:spPr>
              <a:xfrm>
                <a:off x="168242" y="636164"/>
                <a:ext cx="6010107" cy="465320"/>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solidFill>
                            <a:sysClr val="windowText" lastClr="000000"/>
                          </a:solidFill>
                          <a:latin typeface="Cambria Math" panose="02040503050406030204" pitchFamily="18" charset="0"/>
                        </a:rPr>
                        <m:t>𝜎</m:t>
                      </m:r>
                      <m:d>
                        <m:dPr>
                          <m:ctrlPr>
                            <a:rPr lang="en-US" altLang="ko-KR" b="0" i="1" smtClean="0">
                              <a:solidFill>
                                <a:sysClr val="windowText" lastClr="000000"/>
                              </a:solidFill>
                              <a:latin typeface="Cambria Math" panose="02040503050406030204" pitchFamily="18" charset="0"/>
                            </a:rPr>
                          </m:ctrlPr>
                        </m:dPr>
                        <m:e>
                          <m:r>
                            <a:rPr lang="en-US" altLang="ko-KR" b="0" i="1" smtClean="0">
                              <a:solidFill>
                                <a:sysClr val="windowText" lastClr="000000"/>
                              </a:solidFill>
                              <a:latin typeface="Cambria Math" panose="02040503050406030204" pitchFamily="18" charset="0"/>
                            </a:rPr>
                            <m:t>𝐴</m:t>
                          </m:r>
                          <m:r>
                            <a:rPr lang="en-US" altLang="ko-KR" b="0" i="1" smtClean="0">
                              <a:solidFill>
                                <a:sysClr val="windowText" lastClr="000000"/>
                              </a:solidFill>
                              <a:latin typeface="Cambria Math" panose="02040503050406030204" pitchFamily="18" charset="0"/>
                            </a:rPr>
                            <m:t>,</m:t>
                          </m:r>
                          <m:r>
                            <a:rPr lang="en-US" altLang="ko-KR" b="0" i="1" smtClean="0">
                              <a:solidFill>
                                <a:sysClr val="windowText" lastClr="000000"/>
                              </a:solidFill>
                              <a:latin typeface="Cambria Math" panose="02040503050406030204" pitchFamily="18" charset="0"/>
                            </a:rPr>
                            <m:t>𝑍</m:t>
                          </m:r>
                        </m:e>
                      </m:d>
                      <m:r>
                        <a:rPr lang="en-US" altLang="ko-KR" b="0" i="1" smtClean="0">
                          <a:solidFill>
                            <a:sysClr val="windowText" lastClr="000000"/>
                          </a:solidFill>
                          <a:latin typeface="Cambria Math" panose="02040503050406030204" pitchFamily="18" charset="0"/>
                        </a:rPr>
                        <m:t>=</m:t>
                      </m:r>
                      <m:sSub>
                        <m:sSubPr>
                          <m:ctrlPr>
                            <a:rPr lang="en-US" altLang="ko-KR" b="0" i="1" smtClean="0">
                              <a:solidFill>
                                <a:sysClr val="windowText" lastClr="000000"/>
                              </a:solidFill>
                              <a:latin typeface="Cambria Math" panose="02040503050406030204" pitchFamily="18" charset="0"/>
                            </a:rPr>
                          </m:ctrlPr>
                        </m:sSubPr>
                        <m:e>
                          <m:r>
                            <a:rPr lang="en-US" altLang="ko-KR" b="0" i="1" smtClean="0">
                              <a:solidFill>
                                <a:sysClr val="windowText" lastClr="000000"/>
                              </a:solidFill>
                              <a:latin typeface="Cambria Math" panose="02040503050406030204" pitchFamily="18" charset="0"/>
                            </a:rPr>
                            <m:t>𝑌</m:t>
                          </m:r>
                        </m:e>
                        <m:sub>
                          <m:r>
                            <a:rPr lang="en-US" altLang="ko-KR" b="0" i="1" smtClean="0">
                              <a:solidFill>
                                <a:sysClr val="windowText" lastClr="000000"/>
                              </a:solidFill>
                              <a:latin typeface="Cambria Math" panose="02040503050406030204" pitchFamily="18" charset="0"/>
                            </a:rPr>
                            <m:t>𝐴</m:t>
                          </m:r>
                        </m:sub>
                      </m:sSub>
                      <m:r>
                        <a:rPr lang="en-US" altLang="ko-KR" b="0" i="1" smtClean="0">
                          <a:solidFill>
                            <a:sysClr val="windowText" lastClr="000000"/>
                          </a:solidFill>
                          <a:latin typeface="Cambria Math" panose="02040503050406030204" pitchFamily="18" charset="0"/>
                        </a:rPr>
                        <m:t>𝑊</m:t>
                      </m:r>
                      <m:d>
                        <m:dPr>
                          <m:ctrlPr>
                            <a:rPr lang="en-US" altLang="ko-KR" b="0" i="1" smtClean="0">
                              <a:solidFill>
                                <a:sysClr val="windowText" lastClr="000000"/>
                              </a:solidFill>
                              <a:latin typeface="Cambria Math" panose="02040503050406030204" pitchFamily="18" charset="0"/>
                            </a:rPr>
                          </m:ctrlPr>
                        </m:dPr>
                        <m:e>
                          <m:sSub>
                            <m:sSubPr>
                              <m:ctrlPr>
                                <a:rPr lang="en-US" altLang="ko-KR" b="0" i="1" smtClean="0">
                                  <a:solidFill>
                                    <a:sysClr val="windowText" lastClr="000000"/>
                                  </a:solidFill>
                                  <a:latin typeface="Cambria Math" panose="02040503050406030204" pitchFamily="18" charset="0"/>
                                </a:rPr>
                              </m:ctrlPr>
                            </m:sSubPr>
                            <m:e>
                              <m:r>
                                <a:rPr lang="en-US" altLang="ko-KR" b="0" i="1" smtClean="0">
                                  <a:solidFill>
                                    <a:sysClr val="windowText" lastClr="000000"/>
                                  </a:solidFill>
                                  <a:latin typeface="Cambria Math" panose="02040503050406030204" pitchFamily="18" charset="0"/>
                                </a:rPr>
                                <m:t>𝑍</m:t>
                              </m:r>
                            </m:e>
                            <m:sub>
                              <m:r>
                                <a:rPr lang="en-US" altLang="ko-KR" b="0" i="1" smtClean="0">
                                  <a:solidFill>
                                    <a:sysClr val="windowText" lastClr="000000"/>
                                  </a:solidFill>
                                  <a:latin typeface="Cambria Math" panose="02040503050406030204" pitchFamily="18" charset="0"/>
                                </a:rPr>
                                <m:t>𝑝𝑟𝑜𝑏</m:t>
                              </m:r>
                            </m:sub>
                          </m:sSub>
                          <m:r>
                            <a:rPr lang="en-US" altLang="ko-KR" b="0" i="1" smtClean="0">
                              <a:solidFill>
                                <a:sysClr val="windowText" lastClr="000000"/>
                              </a:solidFill>
                              <a:latin typeface="Cambria Math" panose="02040503050406030204" pitchFamily="18" charset="0"/>
                            </a:rPr>
                            <m:t>−</m:t>
                          </m:r>
                          <m:r>
                            <a:rPr lang="en-US" altLang="ko-KR" b="0" i="1" smtClean="0">
                              <a:solidFill>
                                <a:sysClr val="windowText" lastClr="000000"/>
                              </a:solidFill>
                              <a:latin typeface="Cambria Math" panose="02040503050406030204" pitchFamily="18" charset="0"/>
                            </a:rPr>
                            <m:t>𝑍</m:t>
                          </m:r>
                        </m:e>
                      </m:d>
                      <m:r>
                        <a:rPr lang="en-US" altLang="ko-KR" b="0" i="1" smtClean="0">
                          <a:solidFill>
                            <a:sysClr val="windowText" lastClr="000000"/>
                          </a:solidFill>
                          <a:latin typeface="Cambria Math" panose="02040503050406030204" pitchFamily="18" charset="0"/>
                        </a:rPr>
                        <m:t>=</m:t>
                      </m:r>
                      <m:sSub>
                        <m:sSubPr>
                          <m:ctrlPr>
                            <a:rPr lang="en-US" altLang="ko-KR" b="0" i="1" smtClean="0">
                              <a:solidFill>
                                <a:sysClr val="windowText" lastClr="000000"/>
                              </a:solidFill>
                              <a:latin typeface="Cambria Math" panose="02040503050406030204" pitchFamily="18" charset="0"/>
                            </a:rPr>
                          </m:ctrlPr>
                        </m:sSubPr>
                        <m:e>
                          <m:r>
                            <a:rPr lang="en-US" altLang="ko-KR" b="0" i="1" smtClean="0">
                              <a:solidFill>
                                <a:sysClr val="windowText" lastClr="000000"/>
                              </a:solidFill>
                              <a:latin typeface="Cambria Math" panose="02040503050406030204" pitchFamily="18" charset="0"/>
                            </a:rPr>
                            <m:t>𝑌</m:t>
                          </m:r>
                        </m:e>
                        <m:sub>
                          <m:r>
                            <a:rPr lang="en-US" altLang="ko-KR" b="0" i="1" smtClean="0">
                              <a:solidFill>
                                <a:sysClr val="windowText" lastClr="000000"/>
                              </a:solidFill>
                              <a:latin typeface="Cambria Math" panose="02040503050406030204" pitchFamily="18" charset="0"/>
                            </a:rPr>
                            <m:t>𝐴</m:t>
                          </m:r>
                        </m:sub>
                      </m:sSub>
                      <m:r>
                        <a:rPr lang="en-US" altLang="ko-KR" b="0" i="1" smtClean="0">
                          <a:solidFill>
                            <a:sysClr val="windowText" lastClr="000000"/>
                          </a:solidFill>
                          <a:latin typeface="Cambria Math" panose="02040503050406030204" pitchFamily="18" charset="0"/>
                        </a:rPr>
                        <m:t>𝑛</m:t>
                      </m:r>
                      <m:func>
                        <m:funcPr>
                          <m:ctrlPr>
                            <a:rPr lang="en-US" altLang="ko-KR" b="0" i="1" smtClean="0">
                              <a:solidFill>
                                <a:sysClr val="windowText" lastClr="000000"/>
                              </a:solidFill>
                              <a:latin typeface="Cambria Math" panose="02040503050406030204" pitchFamily="18" charset="0"/>
                            </a:rPr>
                          </m:ctrlPr>
                        </m:funcPr>
                        <m:fName>
                          <m:r>
                            <a:rPr lang="en-US" altLang="ko-KR" b="0" i="1" smtClean="0">
                              <a:solidFill>
                                <a:sysClr val="windowText" lastClr="000000"/>
                              </a:solidFill>
                              <a:latin typeface="Cambria Math" panose="02040503050406030204" pitchFamily="18" charset="0"/>
                            </a:rPr>
                            <m:t>𝑒𝑥𝑝</m:t>
                          </m:r>
                        </m:fName>
                        <m:e>
                          <m:r>
                            <a:rPr lang="en-US" altLang="ko-KR" b="0" i="1" smtClean="0">
                              <a:solidFill>
                                <a:sysClr val="windowText" lastClr="000000"/>
                              </a:solidFill>
                              <a:latin typeface="Cambria Math" panose="02040503050406030204" pitchFamily="18" charset="0"/>
                            </a:rPr>
                            <m:t>(−</m:t>
                          </m:r>
                          <m:r>
                            <a:rPr lang="en-US" altLang="ko-KR" b="0" i="1" smtClean="0">
                              <a:solidFill>
                                <a:sysClr val="windowText" lastClr="000000"/>
                              </a:solidFill>
                              <a:latin typeface="Cambria Math" panose="02040503050406030204" pitchFamily="18" charset="0"/>
                            </a:rPr>
                            <m:t>𝑅</m:t>
                          </m:r>
                          <m:sSup>
                            <m:sSupPr>
                              <m:ctrlPr>
                                <a:rPr lang="en-US" altLang="ko-KR" b="0" i="1" smtClean="0">
                                  <a:solidFill>
                                    <a:sysClr val="windowText" lastClr="000000"/>
                                  </a:solidFill>
                                  <a:latin typeface="Cambria Math" panose="02040503050406030204" pitchFamily="18" charset="0"/>
                                </a:rPr>
                              </m:ctrlPr>
                            </m:sSupPr>
                            <m:e>
                              <m:d>
                                <m:dPr>
                                  <m:begChr m:val="|"/>
                                  <m:endChr m:val="|"/>
                                  <m:ctrlPr>
                                    <a:rPr lang="en-US" altLang="ko-KR" b="0" i="1" smtClean="0">
                                      <a:solidFill>
                                        <a:sysClr val="windowText" lastClr="000000"/>
                                      </a:solidFill>
                                      <a:latin typeface="Cambria Math" panose="02040503050406030204" pitchFamily="18" charset="0"/>
                                    </a:rPr>
                                  </m:ctrlPr>
                                </m:dPr>
                                <m:e>
                                  <m:sSub>
                                    <m:sSubPr>
                                      <m:ctrlPr>
                                        <a:rPr lang="en-US" altLang="ko-KR" b="0" i="1" smtClean="0">
                                          <a:solidFill>
                                            <a:sysClr val="windowText" lastClr="000000"/>
                                          </a:solidFill>
                                          <a:latin typeface="Cambria Math" panose="02040503050406030204" pitchFamily="18" charset="0"/>
                                        </a:rPr>
                                      </m:ctrlPr>
                                    </m:sSubPr>
                                    <m:e>
                                      <m:r>
                                        <a:rPr lang="en-US" altLang="ko-KR" b="0" i="1" smtClean="0">
                                          <a:solidFill>
                                            <a:sysClr val="windowText" lastClr="000000"/>
                                          </a:solidFill>
                                          <a:latin typeface="Cambria Math" panose="02040503050406030204" pitchFamily="18" charset="0"/>
                                        </a:rPr>
                                        <m:t>𝑍</m:t>
                                      </m:r>
                                    </m:e>
                                    <m:sub>
                                      <m:r>
                                        <a:rPr lang="en-US" altLang="ko-KR" b="0" i="1" smtClean="0">
                                          <a:solidFill>
                                            <a:sysClr val="windowText" lastClr="000000"/>
                                          </a:solidFill>
                                          <a:latin typeface="Cambria Math" panose="02040503050406030204" pitchFamily="18" charset="0"/>
                                        </a:rPr>
                                        <m:t>𝑝𝑟𝑜𝑏</m:t>
                                      </m:r>
                                    </m:sub>
                                  </m:sSub>
                                  <m:r>
                                    <a:rPr lang="en-US" altLang="ko-KR" b="0" i="1" smtClean="0">
                                      <a:solidFill>
                                        <a:sysClr val="windowText" lastClr="000000"/>
                                      </a:solidFill>
                                      <a:latin typeface="Cambria Math" panose="02040503050406030204" pitchFamily="18" charset="0"/>
                                    </a:rPr>
                                    <m:t>−</m:t>
                                  </m:r>
                                  <m:r>
                                    <a:rPr lang="en-US" altLang="ko-KR" b="0" i="1" smtClean="0">
                                      <a:solidFill>
                                        <a:sysClr val="windowText" lastClr="000000"/>
                                      </a:solidFill>
                                      <a:latin typeface="Cambria Math" panose="02040503050406030204" pitchFamily="18" charset="0"/>
                                    </a:rPr>
                                    <m:t>𝑍</m:t>
                                  </m:r>
                                </m:e>
                              </m:d>
                            </m:e>
                            <m:sup>
                              <m:sSub>
                                <m:sSubPr>
                                  <m:ctrlPr>
                                    <a:rPr lang="en-US" altLang="ko-KR" b="0" i="1" smtClean="0">
                                      <a:solidFill>
                                        <a:sysClr val="windowText" lastClr="000000"/>
                                      </a:solidFill>
                                      <a:latin typeface="Cambria Math" panose="02040503050406030204" pitchFamily="18" charset="0"/>
                                    </a:rPr>
                                  </m:ctrlPr>
                                </m:sSubPr>
                                <m:e>
                                  <m:r>
                                    <a:rPr lang="en-US" altLang="ko-KR" b="0" i="1" smtClean="0">
                                      <a:solidFill>
                                        <a:sysClr val="windowText" lastClr="000000"/>
                                      </a:solidFill>
                                      <a:latin typeface="Cambria Math" panose="02040503050406030204" pitchFamily="18" charset="0"/>
                                    </a:rPr>
                                    <m:t>𝑈</m:t>
                                  </m:r>
                                </m:e>
                                <m:sub>
                                  <m:r>
                                    <a:rPr lang="en-US" altLang="ko-KR" b="0" i="1" smtClean="0">
                                      <a:solidFill>
                                        <a:sysClr val="windowText" lastClr="000000"/>
                                      </a:solidFill>
                                      <a:latin typeface="Cambria Math" panose="02040503050406030204" pitchFamily="18" charset="0"/>
                                    </a:rPr>
                                    <m:t>𝑛</m:t>
                                  </m:r>
                                  <m:d>
                                    <m:dPr>
                                      <m:ctrlPr>
                                        <a:rPr lang="en-US" altLang="ko-KR" b="0" i="1" smtClean="0">
                                          <a:solidFill>
                                            <a:sysClr val="windowText" lastClr="000000"/>
                                          </a:solidFill>
                                          <a:latin typeface="Cambria Math" panose="02040503050406030204" pitchFamily="18" charset="0"/>
                                        </a:rPr>
                                      </m:ctrlPr>
                                    </m:dPr>
                                    <m:e>
                                      <m:r>
                                        <a:rPr lang="en-US" altLang="ko-KR" b="0" i="1" smtClean="0">
                                          <a:solidFill>
                                            <a:sysClr val="windowText" lastClr="000000"/>
                                          </a:solidFill>
                                          <a:latin typeface="Cambria Math" panose="02040503050406030204" pitchFamily="18" charset="0"/>
                                        </a:rPr>
                                        <m:t>𝑝</m:t>
                                      </m:r>
                                    </m:e>
                                  </m:d>
                                </m:sub>
                              </m:sSub>
                            </m:sup>
                          </m:sSup>
                          <m:r>
                            <a:rPr lang="en-US" altLang="ko-KR" b="0" i="1" smtClean="0">
                              <a:solidFill>
                                <a:sysClr val="windowText" lastClr="000000"/>
                              </a:solidFill>
                              <a:latin typeface="Cambria Math" panose="02040503050406030204" pitchFamily="18" charset="0"/>
                            </a:rPr>
                            <m:t>)</m:t>
                          </m:r>
                        </m:e>
                      </m:func>
                    </m:oMath>
                  </m:oMathPara>
                </a14:m>
                <a:endParaRPr lang="ko-KR" altLang="en-US" i="1" dirty="0">
                  <a:solidFill>
                    <a:sysClr val="windowText" lastClr="000000"/>
                  </a:solidFill>
                </a:endParaRPr>
              </a:p>
            </p:txBody>
          </p:sp>
        </mc:Choice>
        <mc:Fallback xmlns="">
          <p:sp>
            <p:nvSpPr>
              <p:cNvPr id="11" name="TextBox 10">
                <a:extLst>
                  <a:ext uri="{FF2B5EF4-FFF2-40B4-BE49-F238E27FC236}">
                    <a16:creationId xmlns:a16="http://schemas.microsoft.com/office/drawing/2014/main" id="{88A11D62-7CC7-49E4-8E0E-A67CA748193C}"/>
                  </a:ext>
                </a:extLst>
              </p:cNvPr>
              <p:cNvSpPr txBox="1">
                <a:spLocks noRot="1" noChangeAspect="1" noMove="1" noResize="1" noEditPoints="1" noAdjustHandles="1" noChangeArrowheads="1" noChangeShapeType="1" noTextEdit="1"/>
              </p:cNvSpPr>
              <p:nvPr/>
            </p:nvSpPr>
            <p:spPr>
              <a:xfrm>
                <a:off x="168242" y="636164"/>
                <a:ext cx="6010107" cy="465320"/>
              </a:xfrm>
              <a:prstGeom prst="rect">
                <a:avLst/>
              </a:prstGeom>
              <a:blipFill>
                <a:blip r:embed="rId4"/>
                <a:stretch>
                  <a:fillRect b="-5063"/>
                </a:stretch>
              </a:blipFill>
              <a:ln>
                <a:solidFill>
                  <a:schemeClr val="tx1"/>
                </a:solidFill>
              </a:ln>
            </p:spPr>
            <p:txBody>
              <a:bodyPr/>
              <a:lstStyle/>
              <a:p>
                <a:r>
                  <a:rPr lang="ko-KR" altLang="en-US">
                    <a:noFill/>
                  </a:rPr>
                  <a:t> </a:t>
                </a:r>
              </a:p>
            </p:txBody>
          </p:sp>
        </mc:Fallback>
      </mc:AlternateContent>
      <p:grpSp>
        <p:nvGrpSpPr>
          <p:cNvPr id="26" name="그룹 25">
            <a:extLst>
              <a:ext uri="{FF2B5EF4-FFF2-40B4-BE49-F238E27FC236}">
                <a16:creationId xmlns:a16="http://schemas.microsoft.com/office/drawing/2014/main" id="{F31E3AD4-0C15-4173-B945-6015C8BF068F}"/>
              </a:ext>
            </a:extLst>
          </p:cNvPr>
          <p:cNvGrpSpPr/>
          <p:nvPr/>
        </p:nvGrpSpPr>
        <p:grpSpPr>
          <a:xfrm>
            <a:off x="162599" y="1221339"/>
            <a:ext cx="4441537" cy="1214146"/>
            <a:chOff x="168242" y="3889230"/>
            <a:chExt cx="4441537" cy="1214146"/>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2321A7A-C5B3-4AA0-A834-D6FDCAFEE784}"/>
                    </a:ext>
                  </a:extLst>
                </p:cNvPr>
                <p:cNvSpPr txBox="1"/>
                <p:nvPr/>
              </p:nvSpPr>
              <p:spPr>
                <a:xfrm>
                  <a:off x="168242" y="3889230"/>
                  <a:ext cx="2352054" cy="394082"/>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𝑝𝑟𝑜𝑏</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𝛽</m:t>
                            </m:r>
                          </m:sub>
                        </m:sSub>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Δ</m:t>
                        </m:r>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𝑚</m:t>
                            </m:r>
                          </m:sub>
                        </m:sSub>
                      </m:oMath>
                    </m:oMathPara>
                  </a14:m>
                  <a:endParaRPr lang="ko-KR" altLang="en-US" i="1" dirty="0"/>
                </a:p>
              </p:txBody>
            </p:sp>
          </mc:Choice>
          <mc:Fallback xmlns="">
            <p:sp>
              <p:nvSpPr>
                <p:cNvPr id="27" name="TextBox 26">
                  <a:extLst>
                    <a:ext uri="{FF2B5EF4-FFF2-40B4-BE49-F238E27FC236}">
                      <a16:creationId xmlns:a16="http://schemas.microsoft.com/office/drawing/2014/main" id="{E2321A7A-C5B3-4AA0-A834-D6FDCAFEE784}"/>
                    </a:ext>
                  </a:extLst>
                </p:cNvPr>
                <p:cNvSpPr txBox="1">
                  <a:spLocks noRot="1" noChangeAspect="1" noMove="1" noResize="1" noEditPoints="1" noAdjustHandles="1" noChangeArrowheads="1" noChangeShapeType="1" noTextEdit="1"/>
                </p:cNvSpPr>
                <p:nvPr/>
              </p:nvSpPr>
              <p:spPr>
                <a:xfrm>
                  <a:off x="168242" y="3889230"/>
                  <a:ext cx="2352054" cy="394082"/>
                </a:xfrm>
                <a:prstGeom prst="rect">
                  <a:avLst/>
                </a:prstGeom>
                <a:blipFill>
                  <a:blip r:embed="rId5"/>
                  <a:stretch>
                    <a:fillRect b="-7463"/>
                  </a:stretch>
                </a:blipFill>
                <a:ln>
                  <a:solidFill>
                    <a:schemeClr val="tx1"/>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11B6E4-306D-4E3E-9EA3-843A2C62D2B4}"/>
                    </a:ext>
                  </a:extLst>
                </p:cNvPr>
                <p:cNvSpPr txBox="1"/>
                <p:nvPr/>
              </p:nvSpPr>
              <p:spPr>
                <a:xfrm>
                  <a:off x="168242" y="4283312"/>
                  <a:ext cx="4441537" cy="399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m:rPr>
                                <m:sty m:val="p"/>
                              </m:rPr>
                              <a:rPr lang="en-US" altLang="ko-KR" i="0" smtClean="0">
                                <a:latin typeface="Cambria Math" panose="02040503050406030204" pitchFamily="18" charset="0"/>
                              </a:rPr>
                              <m:t>Δ</m:t>
                            </m:r>
                          </m:e>
                          <m:sub>
                            <m:r>
                              <a:rPr lang="en-US" altLang="ko-KR" b="0" i="1" smtClean="0">
                                <a:latin typeface="Cambria Math" panose="02040503050406030204" pitchFamily="18" charset="0"/>
                              </a:rPr>
                              <m:t>𝑚</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𝑛</m:t>
                            </m:r>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𝑡</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𝑛</m:t>
                            </m:r>
                          </m:e>
                          <m:sub>
                            <m:r>
                              <a:rPr lang="en-US" altLang="ko-KR" b="0" i="1" smtClean="0">
                                <a:latin typeface="Cambria Math" panose="02040503050406030204" pitchFamily="18" charset="0"/>
                              </a:rPr>
                              <m:t>2</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𝑡</m:t>
                                    </m:r>
                                  </m:sub>
                                </m:sSub>
                              </m:e>
                            </m:d>
                          </m:e>
                          <m:sup>
                            <m:r>
                              <a:rPr lang="en-US" altLang="ko-KR" b="0" i="1" smtClean="0">
                                <a:latin typeface="Cambria Math" panose="02040503050406030204" pitchFamily="18" charset="0"/>
                              </a:rPr>
                              <m:t>4</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𝛽</m:t>
                            </m:r>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oMath>
                    </m:oMathPara>
                  </a14:m>
                  <a:endParaRPr lang="ko-KR" altLang="en-US" i="1" dirty="0"/>
                </a:p>
              </p:txBody>
            </p:sp>
          </mc:Choice>
          <mc:Fallback xmlns="">
            <p:sp>
              <p:nvSpPr>
                <p:cNvPr id="44" name="TextBox 43">
                  <a:extLst>
                    <a:ext uri="{FF2B5EF4-FFF2-40B4-BE49-F238E27FC236}">
                      <a16:creationId xmlns:a16="http://schemas.microsoft.com/office/drawing/2014/main" id="{761BA7E0-33A2-49E6-BD53-A159994A9AD6}"/>
                    </a:ext>
                  </a:extLst>
                </p:cNvPr>
                <p:cNvSpPr txBox="1">
                  <a:spLocks noRot="1" noChangeAspect="1" noMove="1" noResize="1" noEditPoints="1" noAdjustHandles="1" noChangeArrowheads="1" noChangeShapeType="1" noTextEdit="1"/>
                </p:cNvSpPr>
                <p:nvPr/>
              </p:nvSpPr>
              <p:spPr>
                <a:xfrm>
                  <a:off x="168242" y="4283312"/>
                  <a:ext cx="4441537" cy="399597"/>
                </a:xfrm>
                <a:prstGeom prst="rect">
                  <a:avLst/>
                </a:prstGeom>
                <a:blipFill>
                  <a:blip r:embed="rId15"/>
                  <a:stretch>
                    <a:fillRect b="-10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5BFB62-53D0-48F8-AEE2-6FC62A1C073E}"/>
                    </a:ext>
                  </a:extLst>
                </p:cNvPr>
                <p:cNvSpPr txBox="1"/>
                <p:nvPr/>
              </p:nvSpPr>
              <p:spPr>
                <a:xfrm>
                  <a:off x="168242" y="4703779"/>
                  <a:ext cx="4441537" cy="399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m:rPr>
                                <m:sty m:val="p"/>
                              </m:rPr>
                              <a:rPr lang="en-US" altLang="ko-KR" i="0" smtClean="0">
                                <a:latin typeface="Cambria Math" panose="02040503050406030204" pitchFamily="18" charset="0"/>
                              </a:rPr>
                              <m:t>Δ</m:t>
                            </m:r>
                          </m:e>
                          <m:sub>
                            <m:r>
                              <a:rPr lang="en-US" altLang="ko-KR" b="0" i="1" smtClean="0">
                                <a:latin typeface="Cambria Math" panose="02040503050406030204" pitchFamily="18" charset="0"/>
                              </a:rPr>
                              <m:t>𝑚</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𝑡</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2</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𝑡</m:t>
                                    </m:r>
                                  </m:sub>
                                </m:sSub>
                              </m:e>
                            </m:d>
                          </m:e>
                          <m:sup>
                            <m:r>
                              <a:rPr lang="en-US" altLang="ko-KR" b="0" i="1" smtClean="0">
                                <a:latin typeface="Cambria Math" panose="02040503050406030204" pitchFamily="18" charset="0"/>
                              </a:rPr>
                              <m:t>4</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𝛽</m:t>
                            </m:r>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oMath>
                    </m:oMathPara>
                  </a14:m>
                  <a:endParaRPr lang="ko-KR" altLang="en-US" i="1" dirty="0"/>
                </a:p>
              </p:txBody>
            </p:sp>
          </mc:Choice>
          <mc:Fallback xmlns="">
            <p:sp>
              <p:nvSpPr>
                <p:cNvPr id="50" name="TextBox 49">
                  <a:extLst>
                    <a:ext uri="{FF2B5EF4-FFF2-40B4-BE49-F238E27FC236}">
                      <a16:creationId xmlns:a16="http://schemas.microsoft.com/office/drawing/2014/main" id="{0155E980-5D62-4F17-BBF7-6F82B88810B5}"/>
                    </a:ext>
                  </a:extLst>
                </p:cNvPr>
                <p:cNvSpPr txBox="1">
                  <a:spLocks noRot="1" noChangeAspect="1" noMove="1" noResize="1" noEditPoints="1" noAdjustHandles="1" noChangeArrowheads="1" noChangeShapeType="1" noTextEdit="1"/>
                </p:cNvSpPr>
                <p:nvPr/>
              </p:nvSpPr>
              <p:spPr>
                <a:xfrm>
                  <a:off x="168242" y="4703779"/>
                  <a:ext cx="4441537" cy="399597"/>
                </a:xfrm>
                <a:prstGeom prst="rect">
                  <a:avLst/>
                </a:prstGeom>
                <a:blipFill>
                  <a:blip r:embed="rId16"/>
                  <a:stretch>
                    <a:fillRect b="-10769"/>
                  </a:stretch>
                </a:blipFill>
              </p:spPr>
              <p:txBody>
                <a:bodyPr/>
                <a:lstStyle/>
                <a:p>
                  <a:r>
                    <a:rPr lang="ko-KR" altLang="en-US">
                      <a:noFill/>
                    </a:rPr>
                    <a:t> </a:t>
                  </a:r>
                </a:p>
              </p:txBody>
            </p:sp>
          </mc:Fallback>
        </mc:AlternateContent>
      </p:grpSp>
      <p:grpSp>
        <p:nvGrpSpPr>
          <p:cNvPr id="33" name="그룹 32">
            <a:extLst>
              <a:ext uri="{FF2B5EF4-FFF2-40B4-BE49-F238E27FC236}">
                <a16:creationId xmlns:a16="http://schemas.microsoft.com/office/drawing/2014/main" id="{F657478E-A105-42D8-8052-D4E55A0B14FC}"/>
              </a:ext>
            </a:extLst>
          </p:cNvPr>
          <p:cNvGrpSpPr/>
          <p:nvPr/>
        </p:nvGrpSpPr>
        <p:grpSpPr>
          <a:xfrm>
            <a:off x="162599" y="2368206"/>
            <a:ext cx="2918684" cy="899914"/>
            <a:chOff x="168242" y="3848590"/>
            <a:chExt cx="2918684" cy="89991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91A3C82-21D3-42C1-B419-5118FCDEA698}"/>
                    </a:ext>
                  </a:extLst>
                </p:cNvPr>
                <p:cNvSpPr txBox="1"/>
                <p:nvPr/>
              </p:nvSpPr>
              <p:spPr>
                <a:xfrm>
                  <a:off x="168242" y="3848590"/>
                  <a:ext cx="2918684" cy="46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𝑑</m:t>
                            </m:r>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𝑑</m:t>
                                    </m:r>
                                  </m:e>
                                  <m:sub>
                                    <m:r>
                                      <a:rPr lang="en-US" altLang="ko-KR" b="0" i="1" smtClean="0">
                                        <a:latin typeface="Cambria Math" panose="02040503050406030204" pitchFamily="18" charset="0"/>
                                      </a:rPr>
                                      <m:t>2</m:t>
                                    </m:r>
                                  </m:sub>
                                </m:sSub>
                              </m:e>
                            </m:d>
                          </m:e>
                          <m:sup>
                            <m:r>
                              <a:rPr lang="en-US" altLang="ko-KR" b="0" i="1" smtClean="0">
                                <a:latin typeface="Cambria Math" panose="02040503050406030204" pitchFamily="18" charset="0"/>
                              </a:rPr>
                              <m:t>2</m:t>
                            </m:r>
                          </m:sup>
                        </m:sSup>
                      </m:oMath>
                    </m:oMathPara>
                  </a14:m>
                  <a:endParaRPr lang="ko-KR" altLang="en-US" i="1" dirty="0"/>
                </a:p>
              </p:txBody>
            </p:sp>
          </mc:Choice>
          <mc:Fallback xmlns="">
            <p:sp>
              <p:nvSpPr>
                <p:cNvPr id="31" name="TextBox 30">
                  <a:extLst>
                    <a:ext uri="{FF2B5EF4-FFF2-40B4-BE49-F238E27FC236}">
                      <a16:creationId xmlns:a16="http://schemas.microsoft.com/office/drawing/2014/main" id="{F976C3C6-99F3-4F05-B7C7-A46B6BEB0975}"/>
                    </a:ext>
                  </a:extLst>
                </p:cNvPr>
                <p:cNvSpPr txBox="1">
                  <a:spLocks noRot="1" noChangeAspect="1" noMove="1" noResize="1" noEditPoints="1" noAdjustHandles="1" noChangeArrowheads="1" noChangeShapeType="1" noTextEdit="1"/>
                </p:cNvSpPr>
                <p:nvPr/>
              </p:nvSpPr>
              <p:spPr>
                <a:xfrm>
                  <a:off x="168242" y="3848590"/>
                  <a:ext cx="2918684" cy="465192"/>
                </a:xfrm>
                <a:prstGeom prst="rect">
                  <a:avLst/>
                </a:prstGeom>
                <a:blipFill>
                  <a:blip r:embed="rId9"/>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01CB318-703E-4BE5-BB40-B28B2ABAA87D}"/>
                    </a:ext>
                  </a:extLst>
                </p:cNvPr>
                <p:cNvSpPr txBox="1"/>
                <p:nvPr/>
              </p:nvSpPr>
              <p:spPr>
                <a:xfrm>
                  <a:off x="168242" y="4283312"/>
                  <a:ext cx="2852512" cy="46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𝑅</m:t>
                        </m:r>
                        <m:r>
                          <a:rPr lang="en-US" altLang="ko-KR" b="0" i="1" smtClean="0">
                            <a:latin typeface="Cambria Math" panose="02040503050406030204" pitchFamily="18" charset="0"/>
                          </a:rPr>
                          <m:t>=</m:t>
                        </m:r>
                        <m:r>
                          <a:rPr lang="en-US" altLang="ko-KR" b="0" i="1" smtClean="0">
                            <a:latin typeface="Cambria Math" panose="02040503050406030204" pitchFamily="18" charset="0"/>
                          </a:rPr>
                          <m:t>𝑅</m:t>
                        </m:r>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2</m:t>
                                    </m:r>
                                  </m:sub>
                                </m:sSub>
                              </m:e>
                            </m:d>
                          </m:e>
                          <m:sup>
                            <m:r>
                              <a:rPr lang="en-US" altLang="ko-KR" b="0" i="1" smtClean="0">
                                <a:latin typeface="Cambria Math" panose="02040503050406030204" pitchFamily="18" charset="0"/>
                              </a:rPr>
                              <m:t>2</m:t>
                            </m:r>
                          </m:sup>
                        </m:sSup>
                      </m:oMath>
                    </m:oMathPara>
                  </a14:m>
                  <a:endParaRPr lang="ko-KR" altLang="en-US" i="1" dirty="0"/>
                </a:p>
              </p:txBody>
            </p:sp>
          </mc:Choice>
          <mc:Fallback xmlns="">
            <p:sp>
              <p:nvSpPr>
                <p:cNvPr id="32" name="TextBox 31">
                  <a:extLst>
                    <a:ext uri="{FF2B5EF4-FFF2-40B4-BE49-F238E27FC236}">
                      <a16:creationId xmlns:a16="http://schemas.microsoft.com/office/drawing/2014/main" id="{59B0577D-749F-4CCB-9B0E-324F5D404DF6}"/>
                    </a:ext>
                  </a:extLst>
                </p:cNvPr>
                <p:cNvSpPr txBox="1">
                  <a:spLocks noRot="1" noChangeAspect="1" noMove="1" noResize="1" noEditPoints="1" noAdjustHandles="1" noChangeArrowheads="1" noChangeShapeType="1" noTextEdit="1"/>
                </p:cNvSpPr>
                <p:nvPr/>
              </p:nvSpPr>
              <p:spPr>
                <a:xfrm>
                  <a:off x="168242" y="4283312"/>
                  <a:ext cx="2852512" cy="465192"/>
                </a:xfrm>
                <a:prstGeom prst="rect">
                  <a:avLst/>
                </a:prstGeom>
                <a:blipFill>
                  <a:blip r:embed="rId10"/>
                  <a:stretch>
                    <a:fillRect b="-7792"/>
                  </a:stretch>
                </a:blipFill>
              </p:spPr>
              <p:txBody>
                <a:bodyPr/>
                <a:lstStyle/>
                <a:p>
                  <a:r>
                    <a:rPr lang="ko-KR" altLang="en-US">
                      <a:noFill/>
                    </a:rPr>
                    <a:t> </a:t>
                  </a:r>
                </a:p>
              </p:txBody>
            </p:sp>
          </mc:Fallback>
        </mc:AlternateContent>
      </p:grpSp>
      <p:grpSp>
        <p:nvGrpSpPr>
          <p:cNvPr id="36" name="그룹 35">
            <a:extLst>
              <a:ext uri="{FF2B5EF4-FFF2-40B4-BE49-F238E27FC236}">
                <a16:creationId xmlns:a16="http://schemas.microsoft.com/office/drawing/2014/main" id="{0ECE4C9B-B86F-49CD-AF5D-70C315CC5085}"/>
              </a:ext>
            </a:extLst>
          </p:cNvPr>
          <p:cNvGrpSpPr/>
          <p:nvPr/>
        </p:nvGrpSpPr>
        <p:grpSpPr>
          <a:xfrm>
            <a:off x="162599" y="3200841"/>
            <a:ext cx="4888838" cy="1218811"/>
            <a:chOff x="168242" y="3889230"/>
            <a:chExt cx="4888838" cy="1218811"/>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266CCD3-49E5-4DCA-9E41-0185FC73EF52}"/>
                    </a:ext>
                  </a:extLst>
                </p:cNvPr>
                <p:cNvSpPr txBox="1"/>
                <p:nvPr/>
              </p:nvSpPr>
              <p:spPr>
                <a:xfrm>
                  <a:off x="168242" y="3889230"/>
                  <a:ext cx="4888838" cy="4640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𝑜𝑟</m:t>
                        </m:r>
                        <m:r>
                          <a:rPr lang="en-US" altLang="ko-KR" b="0" i="1" smtClean="0">
                            <a:latin typeface="Cambria Math" panose="02040503050406030204" pitchFamily="18" charset="0"/>
                          </a:rPr>
                          <m:t> </m:t>
                        </m:r>
                        <m:r>
                          <a:rPr lang="en-US" altLang="ko-KR" i="1" smtClean="0">
                            <a:latin typeface="Cambria Math" panose="02040503050406030204" pitchFamily="18" charset="0"/>
                          </a:rPr>
                          <m:t>𝑅</m:t>
                        </m:r>
                        <m:r>
                          <a:rPr lang="en-US" altLang="ko-KR" b="0" i="1" smtClean="0">
                            <a:latin typeface="Cambria Math" panose="02040503050406030204" pitchFamily="18" charset="0"/>
                          </a:rPr>
                          <m:t>=</m:t>
                        </m:r>
                        <m:r>
                          <a:rPr lang="en-US" altLang="ko-KR" b="0" i="1" smtClean="0">
                            <a:latin typeface="Cambria Math" panose="02040503050406030204" pitchFamily="18" charset="0"/>
                          </a:rPr>
                          <m:t>𝑅</m:t>
                        </m:r>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1</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2</m:t>
                                    </m:r>
                                  </m:sub>
                                </m:sSub>
                              </m:e>
                            </m:d>
                          </m:e>
                          <m:sup>
                            <m:r>
                              <a:rPr lang="en-US" altLang="ko-KR" b="0" i="1" smtClean="0">
                                <a:latin typeface="Cambria Math" panose="02040503050406030204" pitchFamily="18" charset="0"/>
                              </a:rPr>
                              <m:t>4</m:t>
                            </m:r>
                          </m:sup>
                        </m:sSup>
                        <m:r>
                          <a:rPr lang="en-US" altLang="ko-KR" b="0" i="1" smtClean="0">
                            <a:latin typeface="Cambria Math" panose="02040503050406030204" pitchFamily="18" charset="0"/>
                          </a:rPr>
                          <m:t>𝑓𝑜𝑟</m:t>
                        </m:r>
                        <m:r>
                          <a:rPr lang="en-US" altLang="ko-KR" b="0" i="1" smtClean="0">
                            <a:latin typeface="Cambria Math" panose="02040503050406030204" pitchFamily="18" charset="0"/>
                          </a:rPr>
                          <m:t>  </m:t>
                        </m:r>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2</m:t>
                            </m:r>
                          </m:sub>
                        </m:sSub>
                      </m:oMath>
                    </m:oMathPara>
                  </a14:m>
                  <a:endParaRPr lang="ko-KR" altLang="en-US" i="1" dirty="0"/>
                </a:p>
              </p:txBody>
            </p:sp>
          </mc:Choice>
          <mc:Fallback xmlns="">
            <p:sp>
              <p:nvSpPr>
                <p:cNvPr id="37" name="TextBox 36">
                  <a:extLst>
                    <a:ext uri="{FF2B5EF4-FFF2-40B4-BE49-F238E27FC236}">
                      <a16:creationId xmlns:a16="http://schemas.microsoft.com/office/drawing/2014/main" id="{6266CCD3-49E5-4DCA-9E41-0185FC73EF52}"/>
                    </a:ext>
                  </a:extLst>
                </p:cNvPr>
                <p:cNvSpPr txBox="1">
                  <a:spLocks noRot="1" noChangeAspect="1" noMove="1" noResize="1" noEditPoints="1" noAdjustHandles="1" noChangeArrowheads="1" noChangeShapeType="1" noTextEdit="1"/>
                </p:cNvSpPr>
                <p:nvPr/>
              </p:nvSpPr>
              <p:spPr>
                <a:xfrm>
                  <a:off x="168242" y="3889230"/>
                  <a:ext cx="4888838" cy="464038"/>
                </a:xfrm>
                <a:prstGeom prst="rect">
                  <a:avLst/>
                </a:prstGeom>
                <a:blipFill>
                  <a:blip r:embed="rId17"/>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F5F167F-B3BC-45A7-BB86-D5F771937C4A}"/>
                    </a:ext>
                  </a:extLst>
                </p:cNvPr>
                <p:cNvSpPr txBox="1"/>
                <p:nvPr/>
              </p:nvSpPr>
              <p:spPr>
                <a:xfrm>
                  <a:off x="168242" y="4331789"/>
                  <a:ext cx="2530757"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smtClean="0">
                                <a:latin typeface="Cambria Math" panose="02040503050406030204" pitchFamily="18" charset="0"/>
                              </a:rPr>
                              <m:t>𝑈</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3</m:t>
                            </m:r>
                          </m:sub>
                        </m:sSub>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𝐴</m:t>
                            </m:r>
                          </m:e>
                          <m:sup>
                            <m:r>
                              <a:rPr lang="en-US" altLang="ko-KR" b="0" i="1" smtClean="0">
                                <a:latin typeface="Cambria Math" panose="02040503050406030204" pitchFamily="18" charset="0"/>
                              </a:rPr>
                              <m:t>3</m:t>
                            </m:r>
                          </m:sup>
                        </m:sSup>
                      </m:oMath>
                    </m:oMathPara>
                  </a14:m>
                  <a:endParaRPr lang="ko-KR" altLang="en-US" i="1" dirty="0"/>
                </a:p>
              </p:txBody>
            </p:sp>
          </mc:Choice>
          <mc:Fallback xmlns="">
            <p:sp>
              <p:nvSpPr>
                <p:cNvPr id="36" name="TextBox 35">
                  <a:extLst>
                    <a:ext uri="{FF2B5EF4-FFF2-40B4-BE49-F238E27FC236}">
                      <a16:creationId xmlns:a16="http://schemas.microsoft.com/office/drawing/2014/main" id="{51E86FA9-2235-45F5-B760-B0761BD7954A}"/>
                    </a:ext>
                  </a:extLst>
                </p:cNvPr>
                <p:cNvSpPr txBox="1">
                  <a:spLocks noRot="1" noChangeAspect="1" noMove="1" noResize="1" noEditPoints="1" noAdjustHandles="1" noChangeArrowheads="1" noChangeShapeType="1" noTextEdit="1"/>
                </p:cNvSpPr>
                <p:nvPr/>
              </p:nvSpPr>
              <p:spPr>
                <a:xfrm>
                  <a:off x="168242" y="4331789"/>
                  <a:ext cx="2530757" cy="396262"/>
                </a:xfrm>
                <a:prstGeom prst="rect">
                  <a:avLst/>
                </a:prstGeom>
                <a:blipFill>
                  <a:blip r:embed="rId12"/>
                  <a:stretch>
                    <a:fillRect b="-461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1444DC5-F2B3-4FA5-AB62-7EF668C561B3}"/>
                    </a:ext>
                  </a:extLst>
                </p:cNvPr>
                <p:cNvSpPr txBox="1"/>
                <p:nvPr/>
              </p:nvSpPr>
              <p:spPr>
                <a:xfrm>
                  <a:off x="168242" y="4694210"/>
                  <a:ext cx="3279488" cy="413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𝑅</m:t>
                            </m:r>
                          </m:e>
                          <m:sup>
                            <m:r>
                              <a:rPr lang="en-US" altLang="ko-KR" b="0" i="1" smtClean="0">
                                <a:latin typeface="Cambria Math" panose="02040503050406030204" pitchFamily="18" charset="0"/>
                              </a:rPr>
                              <m:t>′</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𝑅</m:t>
                        </m:r>
                        <m:r>
                          <a:rPr lang="en-US" altLang="ko-KR" b="0" i="1" smtClean="0">
                            <a:latin typeface="Cambria Math" panose="02040503050406030204" pitchFamily="18" charset="0"/>
                          </a:rPr>
                          <m:t>[1−0.0833</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𝛽</m:t>
                                </m:r>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m:t>
                                </m:r>
                              </m:sub>
                            </m:sSub>
                          </m:e>
                        </m:d>
                        <m:r>
                          <a:rPr lang="en-US" altLang="ko-KR" b="0" i="1" smtClean="0">
                            <a:latin typeface="Cambria Math" panose="02040503050406030204" pitchFamily="18" charset="0"/>
                          </a:rPr>
                          <m:t>]</m:t>
                        </m:r>
                      </m:oMath>
                    </m:oMathPara>
                  </a14:m>
                  <a:endParaRPr lang="ko-KR" altLang="en-US" i="1" dirty="0"/>
                </a:p>
              </p:txBody>
            </p:sp>
          </mc:Choice>
          <mc:Fallback xmlns="">
            <p:sp>
              <p:nvSpPr>
                <p:cNvPr id="37" name="TextBox 36">
                  <a:extLst>
                    <a:ext uri="{FF2B5EF4-FFF2-40B4-BE49-F238E27FC236}">
                      <a16:creationId xmlns:a16="http://schemas.microsoft.com/office/drawing/2014/main" id="{5D1DDDEA-0454-43CC-B25A-36509EA53BB8}"/>
                    </a:ext>
                  </a:extLst>
                </p:cNvPr>
                <p:cNvSpPr txBox="1">
                  <a:spLocks noRot="1" noChangeAspect="1" noMove="1" noResize="1" noEditPoints="1" noAdjustHandles="1" noChangeArrowheads="1" noChangeShapeType="1" noTextEdit="1"/>
                </p:cNvSpPr>
                <p:nvPr/>
              </p:nvSpPr>
              <p:spPr>
                <a:xfrm>
                  <a:off x="168242" y="4694210"/>
                  <a:ext cx="3279488" cy="413831"/>
                </a:xfrm>
                <a:prstGeom prst="rect">
                  <a:avLst/>
                </a:prstGeom>
                <a:blipFill>
                  <a:blip r:embed="rId13"/>
                  <a:stretch>
                    <a:fillRect b="-8824"/>
                  </a:stretch>
                </a:blipFill>
              </p:spPr>
              <p:txBody>
                <a:bodyPr/>
                <a:lstStyle/>
                <a:p>
                  <a:r>
                    <a:rPr lang="ko-KR" altLang="en-US">
                      <a:noFill/>
                    </a:rPr>
                    <a:t> </a:t>
                  </a:r>
                </a:p>
              </p:txBody>
            </p:sp>
          </mc:Fallback>
        </mc:AlternateContent>
      </p:grpSp>
      <p:cxnSp>
        <p:nvCxnSpPr>
          <p:cNvPr id="41" name="직선 화살표 연결선 40">
            <a:extLst>
              <a:ext uri="{FF2B5EF4-FFF2-40B4-BE49-F238E27FC236}">
                <a16:creationId xmlns:a16="http://schemas.microsoft.com/office/drawing/2014/main" id="{AAE31890-1D51-4583-BAFD-512DDCB700F3}"/>
              </a:ext>
            </a:extLst>
          </p:cNvPr>
          <p:cNvCxnSpPr/>
          <p:nvPr/>
        </p:nvCxnSpPr>
        <p:spPr>
          <a:xfrm>
            <a:off x="6015318" y="1101484"/>
            <a:ext cx="1048870" cy="476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8517415B-CCCB-44E2-AA57-57A9A6D83BB8}"/>
              </a:ext>
            </a:extLst>
          </p:cNvPr>
          <p:cNvCxnSpPr>
            <a:cxnSpLocks/>
            <a:stCxn id="27" idx="3"/>
          </p:cNvCxnSpPr>
          <p:nvPr/>
        </p:nvCxnSpPr>
        <p:spPr>
          <a:xfrm>
            <a:off x="2514653" y="1418380"/>
            <a:ext cx="4654144" cy="24932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타원 44">
            <a:extLst>
              <a:ext uri="{FF2B5EF4-FFF2-40B4-BE49-F238E27FC236}">
                <a16:creationId xmlns:a16="http://schemas.microsoft.com/office/drawing/2014/main" id="{911F2494-3B7A-4C90-B036-4A3E4A179133}"/>
              </a:ext>
            </a:extLst>
          </p:cNvPr>
          <p:cNvSpPr/>
          <p:nvPr/>
        </p:nvSpPr>
        <p:spPr>
          <a:xfrm>
            <a:off x="9135035" y="4080689"/>
            <a:ext cx="2434347" cy="14549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711537FF-E7B8-4907-AE87-6F072F0B7AEE}"/>
              </a:ext>
            </a:extLst>
          </p:cNvPr>
          <p:cNvSpPr txBox="1"/>
          <p:nvPr/>
        </p:nvSpPr>
        <p:spPr>
          <a:xfrm>
            <a:off x="145503" y="4615859"/>
            <a:ext cx="5412615" cy="707886"/>
          </a:xfrm>
          <a:prstGeom prst="rect">
            <a:avLst/>
          </a:prstGeom>
          <a:noFill/>
        </p:spPr>
        <p:txBody>
          <a:bodyPr wrap="square" rtlCol="0">
            <a:spAutoFit/>
          </a:bodyPr>
          <a:lstStyle/>
          <a:p>
            <a:r>
              <a:rPr lang="en-US" altLang="ko-KR" sz="2000" dirty="0">
                <a:solidFill>
                  <a:srgbClr val="C00000"/>
                </a:solidFill>
                <a:latin typeface="Segoe UI Semilight" panose="020B0402040204020203" pitchFamily="34" charset="0"/>
                <a:cs typeface="Segoe UI Semilight" panose="020B0402040204020203" pitchFamily="34" charset="0"/>
              </a:rPr>
              <a:t>Comparison of the data from Be and Ta targets shows no significant target dependence</a:t>
            </a:r>
            <a:endParaRPr lang="ko-KR" altLang="en-US" sz="2000" dirty="0">
              <a:solidFill>
                <a:srgbClr val="C00000"/>
              </a:solidFill>
              <a:latin typeface="Segoe UI Semilight" panose="020B0402040204020203" pitchFamily="34" charset="0"/>
              <a:cs typeface="Segoe UI Semilight" panose="020B0402040204020203" pitchFamily="34" charset="0"/>
            </a:endParaRPr>
          </a:p>
        </p:txBody>
      </p:sp>
      <p:sp>
        <p:nvSpPr>
          <p:cNvPr id="49" name="TextBox 48">
            <a:extLst>
              <a:ext uri="{FF2B5EF4-FFF2-40B4-BE49-F238E27FC236}">
                <a16:creationId xmlns:a16="http://schemas.microsoft.com/office/drawing/2014/main" id="{FE94D69F-FAAC-4E3C-BAA8-A94CACEB655A}"/>
              </a:ext>
            </a:extLst>
          </p:cNvPr>
          <p:cNvSpPr txBox="1"/>
          <p:nvPr/>
        </p:nvSpPr>
        <p:spPr>
          <a:xfrm>
            <a:off x="8909440" y="3741960"/>
            <a:ext cx="1950944" cy="369332"/>
          </a:xfrm>
          <a:prstGeom prst="rect">
            <a:avLst/>
          </a:prstGeom>
          <a:noFill/>
        </p:spPr>
        <p:txBody>
          <a:bodyPr wrap="square">
            <a:spAutoFit/>
          </a:bodyPr>
          <a:lstStyle/>
          <a:p>
            <a:r>
              <a:rPr lang="en-US" altLang="ko-KR" sz="1800" dirty="0">
                <a:solidFill>
                  <a:srgbClr val="C00000"/>
                </a:solidFill>
              </a:rPr>
              <a:t>Deviation &lt; 0.2</a:t>
            </a:r>
            <a:endParaRPr lang="ko-KR" altLang="en-US" dirty="0"/>
          </a:p>
        </p:txBody>
      </p:sp>
    </p:spTree>
    <p:extLst>
      <p:ext uri="{BB962C8B-B14F-4D97-AF65-F5344CB8AC3E}">
        <p14:creationId xmlns:p14="http://schemas.microsoft.com/office/powerpoint/2010/main" val="3531077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2675D70-96CF-4BA7-8877-3708353A58AA}"/>
              </a:ext>
            </a:extLst>
          </p:cNvPr>
          <p:cNvSpPr>
            <a:spLocks noGrp="1"/>
          </p:cNvSpPr>
          <p:nvPr>
            <p:ph type="sldNum" sz="quarter" idx="12"/>
          </p:nvPr>
        </p:nvSpPr>
        <p:spPr/>
        <p:txBody>
          <a:bodyPr/>
          <a:lstStyle/>
          <a:p>
            <a:fld id="{8BA1AD79-10DC-4FFB-ABEA-6606848873D2}" type="slidenum">
              <a:rPr lang="ko-KR" altLang="en-US" smtClean="0"/>
              <a:pPr/>
              <a:t>31</a:t>
            </a:fld>
            <a:endParaRPr lang="ko-KR" altLang="en-US" dirty="0"/>
          </a:p>
        </p:txBody>
      </p:sp>
      <p:sp>
        <p:nvSpPr>
          <p:cNvPr id="5" name="TextBox 4">
            <a:extLst>
              <a:ext uri="{FF2B5EF4-FFF2-40B4-BE49-F238E27FC236}">
                <a16:creationId xmlns:a16="http://schemas.microsoft.com/office/drawing/2014/main" id="{501958F2-0ECA-4608-B7A2-C098B2AA981B}"/>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EPAX Modification</a:t>
            </a:r>
            <a:endParaRPr lang="ko-KR" altLang="en-US" sz="2400" dirty="0"/>
          </a:p>
        </p:txBody>
      </p:sp>
      <p:pic>
        <p:nvPicPr>
          <p:cNvPr id="8" name="그림 7">
            <a:extLst>
              <a:ext uri="{FF2B5EF4-FFF2-40B4-BE49-F238E27FC236}">
                <a16:creationId xmlns:a16="http://schemas.microsoft.com/office/drawing/2014/main" id="{AAD5B449-7330-48A5-83CF-5A76D6E60950}"/>
              </a:ext>
            </a:extLst>
          </p:cNvPr>
          <p:cNvPicPr>
            <a:picLocks noChangeAspect="1"/>
          </p:cNvPicPr>
          <p:nvPr/>
        </p:nvPicPr>
        <p:blipFill>
          <a:blip r:embed="rId2"/>
          <a:stretch>
            <a:fillRect/>
          </a:stretch>
        </p:blipFill>
        <p:spPr>
          <a:xfrm>
            <a:off x="979075" y="2788848"/>
            <a:ext cx="4549905" cy="3871161"/>
          </a:xfrm>
          <a:prstGeom prst="rect">
            <a:avLst/>
          </a:prstGeom>
        </p:spPr>
      </p:pic>
      <p:sp>
        <p:nvSpPr>
          <p:cNvPr id="11" name="TextBox 10">
            <a:extLst>
              <a:ext uri="{FF2B5EF4-FFF2-40B4-BE49-F238E27FC236}">
                <a16:creationId xmlns:a16="http://schemas.microsoft.com/office/drawing/2014/main" id="{4CF49F0D-B7C7-42C9-97DC-5FB6C680CE4B}"/>
              </a:ext>
            </a:extLst>
          </p:cNvPr>
          <p:cNvSpPr txBox="1"/>
          <p:nvPr/>
        </p:nvSpPr>
        <p:spPr>
          <a:xfrm>
            <a:off x="327242" y="604687"/>
            <a:ext cx="11864757" cy="2118209"/>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err="1"/>
              <a:t>Z</a:t>
            </a:r>
            <a:r>
              <a:rPr lang="en-US" altLang="ko-KR" sz="1800" baseline="-25000" dirty="0" err="1"/>
              <a:t>prob</a:t>
            </a:r>
            <a:r>
              <a:rPr lang="en-US" altLang="ko-KR" sz="1800" dirty="0"/>
              <a:t>(EXP) is well described as </a:t>
            </a:r>
            <a:r>
              <a:rPr lang="en-US" altLang="ko-KR" sz="1800" dirty="0" err="1"/>
              <a:t>Z</a:t>
            </a:r>
            <a:r>
              <a:rPr lang="en-US" altLang="ko-KR" sz="1800" baseline="-25000" dirty="0" err="1"/>
              <a:t>prob</a:t>
            </a:r>
            <a:r>
              <a:rPr lang="en-US" altLang="ko-KR" sz="1800" dirty="0"/>
              <a:t>(EPAX) as well as Z</a:t>
            </a:r>
            <a:r>
              <a:rPr lang="en-US" altLang="ko-KR" sz="1800" baseline="-25000" dirty="0"/>
              <a:t>β</a:t>
            </a:r>
            <a:endParaRPr lang="en-US" altLang="ko-KR" sz="1800" dirty="0"/>
          </a:p>
          <a:p>
            <a:pPr>
              <a:lnSpc>
                <a:spcPct val="150000"/>
              </a:lnSpc>
            </a:pPr>
            <a:r>
              <a:rPr lang="en-US" altLang="ko-KR" sz="1800" dirty="0"/>
              <a:t>Difference </a:t>
            </a:r>
            <a:r>
              <a:rPr lang="en-US" altLang="ko-KR" sz="1800" dirty="0" err="1"/>
              <a:t>Z</a:t>
            </a:r>
            <a:r>
              <a:rPr lang="en-US" altLang="ko-KR" sz="1800" baseline="-25000" dirty="0" err="1"/>
              <a:t>prob</a:t>
            </a:r>
            <a:r>
              <a:rPr lang="en-US" altLang="ko-KR" sz="1800" dirty="0"/>
              <a:t>(EPAX) and Z</a:t>
            </a:r>
            <a:r>
              <a:rPr lang="en-US" altLang="ko-KR" sz="1800" baseline="-25000" dirty="0"/>
              <a:t>β</a:t>
            </a:r>
            <a:r>
              <a:rPr lang="en-US" altLang="ko-KR" sz="1800" dirty="0"/>
              <a:t> is mainly the memory effect </a:t>
            </a:r>
            <a:r>
              <a:rPr lang="en-US" altLang="ko-KR" sz="1800" dirty="0" err="1"/>
              <a:t>Δ</a:t>
            </a:r>
            <a:r>
              <a:rPr lang="en-US" altLang="ko-KR" sz="1800" baseline="-25000" dirty="0" err="1"/>
              <a:t>m</a:t>
            </a:r>
            <a:endParaRPr lang="en-US" altLang="ko-KR" sz="1800" baseline="-25000" dirty="0"/>
          </a:p>
          <a:p>
            <a:pPr>
              <a:lnSpc>
                <a:spcPct val="150000"/>
              </a:lnSpc>
            </a:pPr>
            <a:r>
              <a:rPr lang="en-US" altLang="ko-KR" sz="1800" dirty="0"/>
              <a:t>Since the target dependence of </a:t>
            </a:r>
            <a:r>
              <a:rPr lang="en-US" altLang="ko-KR" sz="1800" dirty="0" err="1"/>
              <a:t>Z</a:t>
            </a:r>
            <a:r>
              <a:rPr lang="en-US" altLang="ko-KR" sz="1800" baseline="-25000" dirty="0" err="1"/>
              <a:t>prob</a:t>
            </a:r>
            <a:r>
              <a:rPr lang="en-US" altLang="ko-KR" sz="1800" dirty="0"/>
              <a:t> has not been found, assume that </a:t>
            </a:r>
            <a:r>
              <a:rPr lang="en-US" altLang="ko-KR" sz="1800" dirty="0" err="1"/>
              <a:t>Z</a:t>
            </a:r>
            <a:r>
              <a:rPr lang="en-US" altLang="ko-KR" sz="1800" baseline="-25000" dirty="0" err="1"/>
              <a:t>prob</a:t>
            </a:r>
            <a:r>
              <a:rPr lang="en-US" altLang="ko-KR" sz="1800" dirty="0"/>
              <a:t> can be described as the EPAX formula</a:t>
            </a:r>
          </a:p>
          <a:p>
            <a:pPr>
              <a:lnSpc>
                <a:spcPct val="150000"/>
              </a:lnSpc>
            </a:pPr>
            <a:r>
              <a:rPr lang="en-US" altLang="ko-KR" sz="1800" dirty="0"/>
              <a:t>So, fitting parameters were U (on neutron-rich side) and mass yield Y</a:t>
            </a:r>
          </a:p>
          <a:p>
            <a:pPr>
              <a:lnSpc>
                <a:spcPct val="150000"/>
              </a:lnSpc>
            </a:pPr>
            <a:r>
              <a:rPr lang="en-US" altLang="ko-KR" sz="1800" dirty="0">
                <a:solidFill>
                  <a:srgbClr val="C00000"/>
                </a:solidFill>
              </a:rPr>
              <a:t>This data shows breakdown of factorization (BOF) is related to the target dependence of U for very neutron rich nuclei</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CBA05F6-08EA-4A41-AFFA-3DE7FC66B3C1}"/>
                  </a:ext>
                </a:extLst>
              </p:cNvPr>
              <p:cNvSpPr txBox="1"/>
              <p:nvPr/>
            </p:nvSpPr>
            <p:spPr>
              <a:xfrm>
                <a:off x="6554434" y="25176"/>
                <a:ext cx="2377702" cy="39408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𝑝𝑟𝑜𝑏</m:t>
                          </m:r>
                        </m:sub>
                      </m:sSub>
                      <m:r>
                        <a:rPr lang="en-US" altLang="ko-KR" i="1">
                          <a:latin typeface="Cambria Math" panose="02040503050406030204" pitchFamily="18" charset="0"/>
                        </a:rPr>
                        <m:t>=</m:t>
                      </m:r>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𝛽</m:t>
                          </m:r>
                        </m:sub>
                      </m:sSub>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Δ</m:t>
                      </m:r>
                      <m:r>
                        <a:rPr lang="en-US" altLang="ko-KR" b="0" i="0" smtClean="0">
                          <a:latin typeface="Cambria Math" panose="02040503050406030204" pitchFamily="18" charset="0"/>
                        </a:rPr>
                        <m:t>+</m:t>
                      </m:r>
                      <m:sSub>
                        <m:sSubPr>
                          <m:ctrlPr>
                            <a:rPr lang="en-US" altLang="ko-KR" b="0"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𝑚</m:t>
                          </m:r>
                        </m:sub>
                      </m:sSub>
                    </m:oMath>
                  </m:oMathPara>
                </a14:m>
                <a:endParaRPr lang="ko-KR" altLang="en-US" i="1" dirty="0"/>
              </a:p>
            </p:txBody>
          </p:sp>
        </mc:Choice>
        <mc:Fallback xmlns="">
          <p:sp>
            <p:nvSpPr>
              <p:cNvPr id="12" name="TextBox 11">
                <a:extLst>
                  <a:ext uri="{FF2B5EF4-FFF2-40B4-BE49-F238E27FC236}">
                    <a16:creationId xmlns:a16="http://schemas.microsoft.com/office/drawing/2014/main" id="{5CBA05F6-08EA-4A41-AFFA-3DE7FC66B3C1}"/>
                  </a:ext>
                </a:extLst>
              </p:cNvPr>
              <p:cNvSpPr txBox="1">
                <a:spLocks noRot="1" noChangeAspect="1" noMove="1" noResize="1" noEditPoints="1" noAdjustHandles="1" noChangeArrowheads="1" noChangeShapeType="1" noTextEdit="1"/>
              </p:cNvSpPr>
              <p:nvPr/>
            </p:nvSpPr>
            <p:spPr>
              <a:xfrm>
                <a:off x="6554434" y="25176"/>
                <a:ext cx="2377702" cy="394082"/>
              </a:xfrm>
              <a:prstGeom prst="rect">
                <a:avLst/>
              </a:prstGeom>
              <a:blipFill>
                <a:blip r:embed="rId3"/>
                <a:stretch>
                  <a:fillRect b="-923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872346-BFFD-4C10-B73F-920B5D340651}"/>
                  </a:ext>
                </a:extLst>
              </p:cNvPr>
              <p:cNvSpPr txBox="1"/>
              <p:nvPr/>
            </p:nvSpPr>
            <p:spPr>
              <a:xfrm>
                <a:off x="6554434" y="1058417"/>
                <a:ext cx="4441537" cy="399597"/>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m:rPr>
                              <m:sty m:val="p"/>
                            </m:rPr>
                            <a:rPr lang="en-US" altLang="ko-KR" i="0" smtClean="0">
                              <a:latin typeface="Cambria Math" panose="02040503050406030204" pitchFamily="18" charset="0"/>
                            </a:rPr>
                            <m:t>Δ</m:t>
                          </m:r>
                        </m:e>
                        <m:sub>
                          <m:r>
                            <a:rPr lang="en-US" altLang="ko-KR" b="0" i="1" smtClean="0">
                              <a:latin typeface="Cambria Math" panose="02040503050406030204" pitchFamily="18" charset="0"/>
                            </a:rPr>
                            <m:t>𝑚</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𝑛</m:t>
                          </m:r>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𝑡</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𝑛</m:t>
                          </m:r>
                        </m:e>
                        <m:sub>
                          <m:r>
                            <a:rPr lang="en-US" altLang="ko-KR" b="0" i="1" smtClean="0">
                              <a:latin typeface="Cambria Math" panose="02040503050406030204" pitchFamily="18" charset="0"/>
                            </a:rPr>
                            <m:t>2</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𝑡</m:t>
                                  </m:r>
                                </m:sub>
                              </m:sSub>
                            </m:e>
                          </m:d>
                        </m:e>
                        <m:sup>
                          <m:r>
                            <a:rPr lang="en-US" altLang="ko-KR" b="0" i="1" smtClean="0">
                              <a:latin typeface="Cambria Math" panose="02040503050406030204" pitchFamily="18" charset="0"/>
                            </a:rPr>
                            <m:t>4</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𝛽</m:t>
                          </m:r>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oMath>
                  </m:oMathPara>
                </a14:m>
                <a:endParaRPr lang="ko-KR" altLang="en-US" i="1" dirty="0"/>
              </a:p>
            </p:txBody>
          </p:sp>
        </mc:Choice>
        <mc:Fallback xmlns="">
          <p:sp>
            <p:nvSpPr>
              <p:cNvPr id="13" name="TextBox 12">
                <a:extLst>
                  <a:ext uri="{FF2B5EF4-FFF2-40B4-BE49-F238E27FC236}">
                    <a16:creationId xmlns:a16="http://schemas.microsoft.com/office/drawing/2014/main" id="{4B872346-BFFD-4C10-B73F-920B5D340651}"/>
                  </a:ext>
                </a:extLst>
              </p:cNvPr>
              <p:cNvSpPr txBox="1">
                <a:spLocks noRot="1" noChangeAspect="1" noMove="1" noResize="1" noEditPoints="1" noAdjustHandles="1" noChangeArrowheads="1" noChangeShapeType="1" noTextEdit="1"/>
              </p:cNvSpPr>
              <p:nvPr/>
            </p:nvSpPr>
            <p:spPr>
              <a:xfrm>
                <a:off x="6554434" y="1058417"/>
                <a:ext cx="4441537" cy="399597"/>
              </a:xfrm>
              <a:prstGeom prst="rect">
                <a:avLst/>
              </a:prstGeom>
              <a:blipFill>
                <a:blip r:embed="rId4"/>
                <a:stretch>
                  <a:fillRect b="-10769"/>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577335E-1416-4DC8-A80D-6404C6B0F9D9}"/>
                  </a:ext>
                </a:extLst>
              </p:cNvPr>
              <p:cNvSpPr txBox="1"/>
              <p:nvPr/>
            </p:nvSpPr>
            <p:spPr>
              <a:xfrm>
                <a:off x="9273316" y="471730"/>
                <a:ext cx="2918684" cy="46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𝑑</m:t>
                          </m:r>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𝑑</m:t>
                                  </m:r>
                                </m:e>
                                <m:sub>
                                  <m:r>
                                    <a:rPr lang="en-US" altLang="ko-KR" b="0" i="1" smtClean="0">
                                      <a:latin typeface="Cambria Math" panose="02040503050406030204" pitchFamily="18" charset="0"/>
                                    </a:rPr>
                                    <m:t>2</m:t>
                                  </m:r>
                                </m:sub>
                              </m:sSub>
                            </m:e>
                          </m:d>
                        </m:e>
                        <m:sup>
                          <m:r>
                            <a:rPr lang="en-US" altLang="ko-KR" b="0" i="1" smtClean="0">
                              <a:latin typeface="Cambria Math" panose="02040503050406030204" pitchFamily="18" charset="0"/>
                            </a:rPr>
                            <m:t>2</m:t>
                          </m:r>
                        </m:sup>
                      </m:sSup>
                    </m:oMath>
                  </m:oMathPara>
                </a14:m>
                <a:endParaRPr lang="ko-KR" altLang="en-US" i="1" dirty="0"/>
              </a:p>
            </p:txBody>
          </p:sp>
        </mc:Choice>
        <mc:Fallback xmlns="">
          <p:sp>
            <p:nvSpPr>
              <p:cNvPr id="14" name="TextBox 13">
                <a:extLst>
                  <a:ext uri="{FF2B5EF4-FFF2-40B4-BE49-F238E27FC236}">
                    <a16:creationId xmlns:a16="http://schemas.microsoft.com/office/drawing/2014/main" id="{D577335E-1416-4DC8-A80D-6404C6B0F9D9}"/>
                  </a:ext>
                </a:extLst>
              </p:cNvPr>
              <p:cNvSpPr txBox="1">
                <a:spLocks noRot="1" noChangeAspect="1" noMove="1" noResize="1" noEditPoints="1" noAdjustHandles="1" noChangeArrowheads="1" noChangeShapeType="1" noTextEdit="1"/>
              </p:cNvSpPr>
              <p:nvPr/>
            </p:nvSpPr>
            <p:spPr>
              <a:xfrm>
                <a:off x="9273316" y="471730"/>
                <a:ext cx="2918684" cy="465192"/>
              </a:xfrm>
              <a:prstGeom prst="rect">
                <a:avLst/>
              </a:prstGeom>
              <a:blipFill>
                <a:blip r:embed="rId5"/>
                <a:stretch>
                  <a:fillRect b="-779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279A873-76DE-48FB-9110-EE97D11A6B2D}"/>
                  </a:ext>
                </a:extLst>
              </p:cNvPr>
              <p:cNvSpPr txBox="1"/>
              <p:nvPr/>
            </p:nvSpPr>
            <p:spPr>
              <a:xfrm>
                <a:off x="6586031" y="351657"/>
                <a:ext cx="2839687"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m:t>
                      </m:r>
                      <m:d>
                        <m:dPr>
                          <m:begChr m:val="{"/>
                          <m:endChr m:val=""/>
                          <m:ctrlPr>
                            <a:rPr lang="en-US" altLang="ko-KR" i="1" smtClean="0">
                              <a:latin typeface="Cambria Math" panose="02040503050406030204" pitchFamily="18" charset="0"/>
                            </a:rPr>
                          </m:ctrlPr>
                        </m:dPr>
                        <m:e>
                          <m:eqArr>
                            <m:eqArrPr>
                              <m:ctrlPr>
                                <a:rPr lang="en-US" altLang="ko-KR" i="1" smtClean="0">
                                  <a:latin typeface="Cambria Math" panose="02040503050406030204" pitchFamily="18" charset="0"/>
                                </a:rPr>
                              </m:ctrlPr>
                            </m:eqArrPr>
                            <m:e>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3</m:t>
                                  </m:r>
                                </m:sub>
                              </m:sSub>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𝐴</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           </m:t>
                              </m:r>
                              <m:r>
                                <a:rPr lang="en-US" altLang="ko-KR" b="0" i="1" smtClean="0">
                                  <a:latin typeface="Cambria Math" panose="02040503050406030204" pitchFamily="18" charset="0"/>
                                </a:rPr>
                                <m:t>𝑖𝑓</m:t>
                              </m:r>
                              <m:r>
                                <a:rPr lang="en-US" altLang="ko-KR" b="0" i="1" smtClean="0">
                                  <a:latin typeface="Cambria Math" panose="02040503050406030204" pitchFamily="18" charset="0"/>
                                </a:rPr>
                                <m:t> </m:t>
                              </m:r>
                              <m:r>
                                <a:rPr lang="en-US" altLang="ko-KR" b="0" i="1" smtClean="0">
                                  <a:latin typeface="Cambria Math" panose="02040503050406030204" pitchFamily="18" charset="0"/>
                                </a:rPr>
                                <m:t>𝐴</m:t>
                              </m:r>
                              <m:r>
                                <a:rPr lang="en-US" altLang="ko-KR" b="0" i="1" smtClean="0">
                                  <a:latin typeface="Cambria Math" panose="02040503050406030204" pitchFamily="18" charset="0"/>
                                </a:rPr>
                                <m:t>&lt;</m:t>
                              </m:r>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4</m:t>
                                  </m:r>
                                </m:sub>
                              </m:sSub>
                            </m:e>
                            <m:e>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r>
                                <a:rPr lang="en-US" altLang="ko-KR" b="0" i="1">
                                  <a:latin typeface="Cambria Math" panose="02040503050406030204" pitchFamily="18" charset="0"/>
                                </a:rPr>
                                <m:t>𝑖𝑓</m:t>
                              </m:r>
                              <m:r>
                                <a:rPr lang="en-US" altLang="ko-KR" b="0" i="1">
                                  <a:latin typeface="Cambria Math" panose="02040503050406030204" pitchFamily="18" charset="0"/>
                                </a:rPr>
                                <m:t> </m:t>
                              </m:r>
                              <m:r>
                                <a:rPr lang="en-US" altLang="ko-KR" b="0" i="1">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a:latin typeface="Cambria Math" panose="02040503050406030204" pitchFamily="18" charset="0"/>
                                    </a:rPr>
                                    <m:t>𝛥</m:t>
                                  </m:r>
                                </m:e>
                                <m:sub>
                                  <m:r>
                                    <a:rPr lang="en-US" altLang="ko-KR" b="0" i="1">
                                      <a:latin typeface="Cambria Math" panose="02040503050406030204" pitchFamily="18" charset="0"/>
                                    </a:rPr>
                                    <m:t>4</m:t>
                                  </m:r>
                                </m:sub>
                              </m:sSub>
                            </m:e>
                          </m:eqArr>
                        </m:e>
                      </m:d>
                    </m:oMath>
                  </m:oMathPara>
                </a14:m>
                <a:endParaRPr lang="ko-KR" altLang="en-US" i="1" dirty="0"/>
              </a:p>
            </p:txBody>
          </p:sp>
        </mc:Choice>
        <mc:Fallback xmlns="">
          <p:sp>
            <p:nvSpPr>
              <p:cNvPr id="15" name="TextBox 14">
                <a:extLst>
                  <a:ext uri="{FF2B5EF4-FFF2-40B4-BE49-F238E27FC236}">
                    <a16:creationId xmlns:a16="http://schemas.microsoft.com/office/drawing/2014/main" id="{D279A873-76DE-48FB-9110-EE97D11A6B2D}"/>
                  </a:ext>
                </a:extLst>
              </p:cNvPr>
              <p:cNvSpPr txBox="1">
                <a:spLocks noRot="1" noChangeAspect="1" noMove="1" noResize="1" noEditPoints="1" noAdjustHandles="1" noChangeArrowheads="1" noChangeShapeType="1" noTextEdit="1"/>
              </p:cNvSpPr>
              <p:nvPr/>
            </p:nvSpPr>
            <p:spPr>
              <a:xfrm>
                <a:off x="6586031" y="351657"/>
                <a:ext cx="2839687" cy="710194"/>
              </a:xfrm>
              <a:prstGeom prst="rect">
                <a:avLst/>
              </a:prstGeom>
              <a:blipFill>
                <a:blip r:embed="rId6"/>
                <a:stretch>
                  <a:fillRect/>
                </a:stretch>
              </a:blipFill>
            </p:spPr>
            <p:txBody>
              <a:bodyPr/>
              <a:lstStyle/>
              <a:p>
                <a:r>
                  <a:rPr lang="ko-KR" altLang="en-US">
                    <a:noFill/>
                  </a:rPr>
                  <a:t> </a:t>
                </a:r>
              </a:p>
            </p:txBody>
          </p:sp>
        </mc:Fallback>
      </mc:AlternateContent>
      <p:grpSp>
        <p:nvGrpSpPr>
          <p:cNvPr id="22" name="그룹 21">
            <a:extLst>
              <a:ext uri="{FF2B5EF4-FFF2-40B4-BE49-F238E27FC236}">
                <a16:creationId xmlns:a16="http://schemas.microsoft.com/office/drawing/2014/main" id="{2FDEDC77-AC35-45AD-A09B-FA77ED231BF3}"/>
              </a:ext>
            </a:extLst>
          </p:cNvPr>
          <p:cNvGrpSpPr/>
          <p:nvPr/>
        </p:nvGrpSpPr>
        <p:grpSpPr>
          <a:xfrm>
            <a:off x="5961530" y="2717888"/>
            <a:ext cx="6093670" cy="4008073"/>
            <a:chOff x="1355656" y="2509602"/>
            <a:chExt cx="6093670" cy="4008073"/>
          </a:xfrm>
        </p:grpSpPr>
        <p:pic>
          <p:nvPicPr>
            <p:cNvPr id="19" name="그림 18">
              <a:extLst>
                <a:ext uri="{FF2B5EF4-FFF2-40B4-BE49-F238E27FC236}">
                  <a16:creationId xmlns:a16="http://schemas.microsoft.com/office/drawing/2014/main" id="{E768A420-55F5-47F4-83CA-336A1740C706}"/>
                </a:ext>
              </a:extLst>
            </p:cNvPr>
            <p:cNvPicPr>
              <a:picLocks noChangeAspect="1"/>
            </p:cNvPicPr>
            <p:nvPr/>
          </p:nvPicPr>
          <p:blipFill>
            <a:blip r:embed="rId7"/>
            <a:stretch>
              <a:fillRect/>
            </a:stretch>
          </p:blipFill>
          <p:spPr>
            <a:xfrm>
              <a:off x="1355656" y="2509602"/>
              <a:ext cx="4632707" cy="4008073"/>
            </a:xfrm>
            <a:prstGeom prst="rect">
              <a:avLst/>
            </a:prstGeom>
          </p:spPr>
        </p:pic>
        <p:sp>
          <p:nvSpPr>
            <p:cNvPr id="21" name="TextBox 20">
              <a:extLst>
                <a:ext uri="{FF2B5EF4-FFF2-40B4-BE49-F238E27FC236}">
                  <a16:creationId xmlns:a16="http://schemas.microsoft.com/office/drawing/2014/main" id="{1441B34D-4266-4AD1-9CDB-C529D5A89736}"/>
                </a:ext>
              </a:extLst>
            </p:cNvPr>
            <p:cNvSpPr txBox="1"/>
            <p:nvPr/>
          </p:nvSpPr>
          <p:spPr>
            <a:xfrm>
              <a:off x="3278900" y="3688182"/>
              <a:ext cx="3142013" cy="369332"/>
            </a:xfrm>
            <a:prstGeom prst="rect">
              <a:avLst/>
            </a:prstGeom>
            <a:noFill/>
          </p:spPr>
          <p:txBody>
            <a:bodyPr wrap="square">
              <a:spAutoFit/>
            </a:bodyPr>
            <a:lstStyle/>
            <a:p>
              <a:r>
                <a:rPr lang="en-US" altLang="ko-KR" sz="1800" dirty="0"/>
                <a:t>EPAX2 parameter U</a:t>
              </a:r>
              <a:r>
                <a:rPr lang="en-US" altLang="ko-KR" sz="1800" baseline="-25000" dirty="0"/>
                <a:t>n</a:t>
              </a:r>
              <a:r>
                <a:rPr lang="en-US" altLang="ko-KR" sz="1800" dirty="0"/>
                <a:t> = 1.65</a:t>
              </a:r>
              <a:endParaRPr lang="ko-KR" altLang="en-US" dirty="0"/>
            </a:p>
          </p:txBody>
        </p:sp>
        <p:sp>
          <p:nvSpPr>
            <p:cNvPr id="23" name="TextBox 22">
              <a:extLst>
                <a:ext uri="{FF2B5EF4-FFF2-40B4-BE49-F238E27FC236}">
                  <a16:creationId xmlns:a16="http://schemas.microsoft.com/office/drawing/2014/main" id="{042453A0-9BF9-42A7-9BE6-9C7DBE5F2453}"/>
                </a:ext>
              </a:extLst>
            </p:cNvPr>
            <p:cNvSpPr txBox="1"/>
            <p:nvPr/>
          </p:nvSpPr>
          <p:spPr>
            <a:xfrm>
              <a:off x="3278900" y="4641263"/>
              <a:ext cx="2552722" cy="646331"/>
            </a:xfrm>
            <a:prstGeom prst="rect">
              <a:avLst/>
            </a:prstGeom>
            <a:noFill/>
          </p:spPr>
          <p:txBody>
            <a:bodyPr wrap="square">
              <a:spAutoFit/>
            </a:bodyPr>
            <a:lstStyle/>
            <a:p>
              <a:r>
                <a:rPr lang="en-US" altLang="ko-KR" dirty="0" err="1"/>
                <a:t>U</a:t>
              </a:r>
              <a:r>
                <a:rPr lang="en-US" altLang="ko-KR" baseline="-25000" dirty="0" err="1"/>
                <a:t>avg</a:t>
              </a:r>
              <a:r>
                <a:rPr lang="en-US" altLang="ko-KR" dirty="0"/>
                <a:t> (Ta target) = 1.62</a:t>
              </a:r>
            </a:p>
            <a:p>
              <a:r>
                <a:rPr lang="en-US" altLang="ko-KR" dirty="0"/>
                <a:t>(Smaller U, Larger Y)</a:t>
              </a:r>
              <a:endParaRPr lang="ko-KR" altLang="en-US" dirty="0"/>
            </a:p>
          </p:txBody>
        </p:sp>
        <p:sp>
          <p:nvSpPr>
            <p:cNvPr id="24" name="TextBox 23">
              <a:extLst>
                <a:ext uri="{FF2B5EF4-FFF2-40B4-BE49-F238E27FC236}">
                  <a16:creationId xmlns:a16="http://schemas.microsoft.com/office/drawing/2014/main" id="{4274F624-C737-488F-8867-69E01DF46243}"/>
                </a:ext>
              </a:extLst>
            </p:cNvPr>
            <p:cNvSpPr txBox="1"/>
            <p:nvPr/>
          </p:nvSpPr>
          <p:spPr>
            <a:xfrm>
              <a:off x="3505841" y="3318850"/>
              <a:ext cx="3943485" cy="369332"/>
            </a:xfrm>
            <a:prstGeom prst="rect">
              <a:avLst/>
            </a:prstGeom>
            <a:noFill/>
          </p:spPr>
          <p:txBody>
            <a:bodyPr wrap="square">
              <a:spAutoFit/>
            </a:bodyPr>
            <a:lstStyle/>
            <a:p>
              <a:r>
                <a:rPr lang="en-US" altLang="ko-KR" dirty="0">
                  <a:solidFill>
                    <a:srgbClr val="C00000"/>
                  </a:solidFill>
                </a:rPr>
                <a:t>Mass dependence U</a:t>
              </a:r>
              <a:r>
                <a:rPr lang="en-US" altLang="ko-KR" baseline="-25000" dirty="0">
                  <a:solidFill>
                    <a:srgbClr val="C00000"/>
                  </a:solidFill>
                </a:rPr>
                <a:t>n</a:t>
              </a:r>
              <a:r>
                <a:rPr lang="en-US" altLang="ko-KR" dirty="0">
                  <a:solidFill>
                    <a:srgbClr val="C00000"/>
                  </a:solidFill>
                </a:rPr>
                <a:t> (Be target)</a:t>
              </a:r>
              <a:endParaRPr lang="ko-KR" altLang="en-US" dirty="0">
                <a:solidFill>
                  <a:srgbClr val="C00000"/>
                </a:solidFill>
              </a:endParaRPr>
            </a:p>
          </p:txBody>
        </p:sp>
      </p:grpSp>
    </p:spTree>
    <p:extLst>
      <p:ext uri="{BB962C8B-B14F-4D97-AF65-F5344CB8AC3E}">
        <p14:creationId xmlns:p14="http://schemas.microsoft.com/office/powerpoint/2010/main" val="152441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2675D70-96CF-4BA7-8877-3708353A58AA}"/>
              </a:ext>
            </a:extLst>
          </p:cNvPr>
          <p:cNvSpPr>
            <a:spLocks noGrp="1"/>
          </p:cNvSpPr>
          <p:nvPr>
            <p:ph type="sldNum" sz="quarter" idx="12"/>
          </p:nvPr>
        </p:nvSpPr>
        <p:spPr/>
        <p:txBody>
          <a:bodyPr/>
          <a:lstStyle/>
          <a:p>
            <a:fld id="{8BA1AD79-10DC-4FFB-ABEA-6606848873D2}" type="slidenum">
              <a:rPr lang="ko-KR" altLang="en-US" smtClean="0"/>
              <a:pPr/>
              <a:t>32</a:t>
            </a:fld>
            <a:endParaRPr lang="ko-KR" altLang="en-US" dirty="0"/>
          </a:p>
        </p:txBody>
      </p:sp>
      <p:sp>
        <p:nvSpPr>
          <p:cNvPr id="5" name="TextBox 4">
            <a:extLst>
              <a:ext uri="{FF2B5EF4-FFF2-40B4-BE49-F238E27FC236}">
                <a16:creationId xmlns:a16="http://schemas.microsoft.com/office/drawing/2014/main" id="{501958F2-0ECA-4608-B7A2-C098B2AA981B}"/>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EPAX Modification (Cont.)</a:t>
            </a:r>
            <a:endParaRPr lang="ko-KR" altLang="en-US" sz="2400" dirty="0"/>
          </a:p>
        </p:txBody>
      </p:sp>
      <p:pic>
        <p:nvPicPr>
          <p:cNvPr id="7" name="그림 6">
            <a:extLst>
              <a:ext uri="{FF2B5EF4-FFF2-40B4-BE49-F238E27FC236}">
                <a16:creationId xmlns:a16="http://schemas.microsoft.com/office/drawing/2014/main" id="{9E731DAB-4B77-48D3-8982-39431B924643}"/>
              </a:ext>
            </a:extLst>
          </p:cNvPr>
          <p:cNvPicPr>
            <a:picLocks noChangeAspect="1"/>
          </p:cNvPicPr>
          <p:nvPr/>
        </p:nvPicPr>
        <p:blipFill>
          <a:blip r:embed="rId2"/>
          <a:stretch>
            <a:fillRect/>
          </a:stretch>
        </p:blipFill>
        <p:spPr>
          <a:xfrm>
            <a:off x="2487099" y="1793326"/>
            <a:ext cx="6482699" cy="4684105"/>
          </a:xfrm>
          <a:prstGeom prst="rect">
            <a:avLst/>
          </a:prstGeom>
        </p:spPr>
      </p:pic>
      <p:sp>
        <p:nvSpPr>
          <p:cNvPr id="9" name="TextBox 8">
            <a:extLst>
              <a:ext uri="{FF2B5EF4-FFF2-40B4-BE49-F238E27FC236}">
                <a16:creationId xmlns:a16="http://schemas.microsoft.com/office/drawing/2014/main" id="{215FC0BB-AC01-44F0-B960-187FD92450D3}"/>
              </a:ext>
            </a:extLst>
          </p:cNvPr>
          <p:cNvSpPr txBox="1"/>
          <p:nvPr/>
        </p:nvSpPr>
        <p:spPr>
          <a:xfrm>
            <a:off x="327242" y="604687"/>
            <a:ext cx="11864757" cy="871713"/>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Predictive power of new</a:t>
            </a:r>
            <a:r>
              <a:rPr lang="ko-KR" altLang="en-US" sz="1800" dirty="0"/>
              <a:t> </a:t>
            </a:r>
            <a:r>
              <a:rPr lang="en-US" altLang="ko-KR" sz="1800" dirty="0"/>
              <a:t>parametrization</a:t>
            </a:r>
          </a:p>
          <a:p>
            <a:pPr>
              <a:lnSpc>
                <a:spcPct val="150000"/>
              </a:lnSpc>
            </a:pPr>
            <a:r>
              <a:rPr lang="en-US" altLang="ko-KR" sz="1800" dirty="0"/>
              <a:t>Charge distribution A=24 isobars produced in </a:t>
            </a:r>
            <a:r>
              <a:rPr lang="en-US" altLang="ko-KR" sz="1800" baseline="30000" dirty="0"/>
              <a:t>40</a:t>
            </a:r>
            <a:r>
              <a:rPr lang="en-US" altLang="ko-KR" sz="1800" dirty="0"/>
              <a:t>Ar+</a:t>
            </a:r>
            <a:r>
              <a:rPr lang="en-US" altLang="ko-KR" sz="1800" baseline="30000" dirty="0"/>
              <a:t>9</a:t>
            </a:r>
            <a:r>
              <a:rPr lang="en-US" altLang="ko-KR" sz="1800" dirty="0"/>
              <a:t>Be and </a:t>
            </a:r>
            <a:r>
              <a:rPr lang="en-US" altLang="ko-KR" sz="1800" baseline="30000" dirty="0"/>
              <a:t>40</a:t>
            </a:r>
            <a:r>
              <a:rPr lang="en-US" altLang="ko-KR" sz="1800" dirty="0"/>
              <a:t>Ar + </a:t>
            </a:r>
            <a:r>
              <a:rPr lang="en-US" altLang="ko-KR" sz="1800" baseline="30000" dirty="0"/>
              <a:t>181</a:t>
            </a:r>
            <a:r>
              <a:rPr lang="en-US" altLang="ko-KR" sz="1800" dirty="0"/>
              <a:t>Ta reactions</a:t>
            </a:r>
          </a:p>
        </p:txBody>
      </p:sp>
    </p:spTree>
    <p:extLst>
      <p:ext uri="{BB962C8B-B14F-4D97-AF65-F5344CB8AC3E}">
        <p14:creationId xmlns:p14="http://schemas.microsoft.com/office/powerpoint/2010/main" val="1993583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2675D70-96CF-4BA7-8877-3708353A58AA}"/>
              </a:ext>
            </a:extLst>
          </p:cNvPr>
          <p:cNvSpPr>
            <a:spLocks noGrp="1"/>
          </p:cNvSpPr>
          <p:nvPr>
            <p:ph type="sldNum" sz="quarter" idx="12"/>
          </p:nvPr>
        </p:nvSpPr>
        <p:spPr/>
        <p:txBody>
          <a:bodyPr/>
          <a:lstStyle/>
          <a:p>
            <a:fld id="{8BA1AD79-10DC-4FFB-ABEA-6606848873D2}" type="slidenum">
              <a:rPr lang="ko-KR" altLang="en-US" smtClean="0"/>
              <a:pPr/>
              <a:t>33</a:t>
            </a:fld>
            <a:endParaRPr lang="ko-KR" altLang="en-US" dirty="0"/>
          </a:p>
        </p:txBody>
      </p:sp>
      <p:sp>
        <p:nvSpPr>
          <p:cNvPr id="5" name="TextBox 4">
            <a:extLst>
              <a:ext uri="{FF2B5EF4-FFF2-40B4-BE49-F238E27FC236}">
                <a16:creationId xmlns:a16="http://schemas.microsoft.com/office/drawing/2014/main" id="{501958F2-0ECA-4608-B7A2-C098B2AA981B}"/>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Results &amp; Discussion – Origin of Breakdown of Factorization (BOF)</a:t>
            </a:r>
            <a:endParaRPr lang="ko-KR" altLang="en-US" sz="2400" dirty="0"/>
          </a:p>
        </p:txBody>
      </p:sp>
      <p:sp>
        <p:nvSpPr>
          <p:cNvPr id="7" name="TextBox 6">
            <a:extLst>
              <a:ext uri="{FF2B5EF4-FFF2-40B4-BE49-F238E27FC236}">
                <a16:creationId xmlns:a16="http://schemas.microsoft.com/office/drawing/2014/main" id="{777A5E36-B72E-416F-B059-85C7A192BE00}"/>
              </a:ext>
            </a:extLst>
          </p:cNvPr>
          <p:cNvSpPr txBox="1"/>
          <p:nvPr/>
        </p:nvSpPr>
        <p:spPr>
          <a:xfrm>
            <a:off x="327242" y="604687"/>
            <a:ext cx="11864757" cy="6047809"/>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Charge distribution of fragment XS with Be/Ta targets reveals the BOF for very neutron rich nuclei</a:t>
            </a:r>
          </a:p>
          <a:p>
            <a:pPr>
              <a:lnSpc>
                <a:spcPct val="150000"/>
              </a:lnSpc>
            </a:pPr>
            <a:r>
              <a:rPr lang="en-US" altLang="ko-KR" sz="1800" dirty="0"/>
              <a:t>Authors suggest 2 possible mechanisms that are responsible for the deviation in the charge distribution</a:t>
            </a:r>
          </a:p>
          <a:p>
            <a:pPr>
              <a:lnSpc>
                <a:spcPct val="150000"/>
              </a:lnSpc>
            </a:pPr>
            <a:r>
              <a:rPr lang="en-US" altLang="ko-KR" sz="1800" dirty="0"/>
              <a:t>1. Nucleon-exchange process</a:t>
            </a:r>
          </a:p>
          <a:p>
            <a:r>
              <a:rPr lang="en-US" altLang="ko-KR" sz="1800" dirty="0"/>
              <a:t> - Transfer-like fragments </a:t>
            </a:r>
            <a:r>
              <a:rPr lang="en-US" altLang="ko-KR" sz="1800" baseline="30000" dirty="0"/>
              <a:t>36</a:t>
            </a:r>
            <a:r>
              <a:rPr lang="en-US" altLang="ko-KR" sz="1800" dirty="0"/>
              <a:t>Al, </a:t>
            </a:r>
            <a:r>
              <a:rPr lang="en-US" altLang="ko-KR" sz="1800" baseline="30000" dirty="0"/>
              <a:t>37,38</a:t>
            </a:r>
            <a:r>
              <a:rPr lang="en-US" altLang="ko-KR" sz="1800" dirty="0"/>
              <a:t>Si, </a:t>
            </a:r>
            <a:r>
              <a:rPr lang="en-US" altLang="ko-KR" sz="1800" baseline="30000" dirty="0"/>
              <a:t>38,39</a:t>
            </a:r>
            <a:r>
              <a:rPr lang="en-US" altLang="ko-KR" sz="1800" dirty="0"/>
              <a:t>P, </a:t>
            </a:r>
            <a:r>
              <a:rPr lang="en-US" altLang="ko-KR" sz="1800" baseline="30000" dirty="0"/>
              <a:t>37-40</a:t>
            </a:r>
            <a:r>
              <a:rPr lang="en-US" altLang="ko-KR" sz="1800" dirty="0"/>
              <a:t>K (neutron or proton rich number larger than </a:t>
            </a:r>
            <a:r>
              <a:rPr lang="en-US" altLang="ko-KR" sz="1800" baseline="30000" dirty="0"/>
              <a:t>40</a:t>
            </a:r>
            <a:r>
              <a:rPr lang="en-US" altLang="ko-KR" sz="1800" dirty="0"/>
              <a:t>Ar projectile)</a:t>
            </a:r>
          </a:p>
          <a:p>
            <a:r>
              <a:rPr lang="en-US" altLang="ko-KR" sz="1800" dirty="0"/>
              <a:t> - N(Ta) &gt; N(Be): high neutron transfer probability </a:t>
            </a:r>
          </a:p>
          <a:p>
            <a:r>
              <a:rPr lang="en-US" altLang="ko-KR" sz="1800" dirty="0"/>
              <a:t> - Nucleon-exchange reaction between projectile and target during the abrasion process may break factorization</a:t>
            </a:r>
          </a:p>
          <a:p>
            <a:r>
              <a:rPr lang="en-US" altLang="ko-KR" sz="1800" dirty="0"/>
              <a:t> - </a:t>
            </a:r>
            <a:r>
              <a:rPr lang="en-US" altLang="ko-KR" sz="1800" dirty="0">
                <a:solidFill>
                  <a:srgbClr val="C00000"/>
                </a:solidFill>
              </a:rPr>
              <a:t>The probability of nucleon exchange becomes large at low energies</a:t>
            </a:r>
          </a:p>
          <a:p>
            <a:r>
              <a:rPr lang="en-US" altLang="ko-KR" sz="1800" dirty="0"/>
              <a:t> - </a:t>
            </a:r>
            <a:r>
              <a:rPr lang="en-US" altLang="ko-KR" sz="1800" dirty="0">
                <a:solidFill>
                  <a:srgbClr val="C00000"/>
                </a:solidFill>
              </a:rPr>
              <a:t>Nuclear fragmentation experiments with lower incident beam energies than ours may reveal a large BOF effect for very neutron-rich nuclei</a:t>
            </a:r>
            <a:r>
              <a:rPr lang="en-US" altLang="ko-KR" sz="1800" dirty="0"/>
              <a:t> </a:t>
            </a:r>
          </a:p>
          <a:p>
            <a:pPr>
              <a:lnSpc>
                <a:spcPct val="150000"/>
              </a:lnSpc>
            </a:pPr>
            <a:endParaRPr lang="en-US" altLang="ko-KR" sz="1800" dirty="0"/>
          </a:p>
          <a:p>
            <a:pPr>
              <a:lnSpc>
                <a:spcPct val="150000"/>
              </a:lnSpc>
            </a:pPr>
            <a:r>
              <a:rPr lang="en-US" altLang="ko-KR" sz="1800" dirty="0"/>
              <a:t>2. Isospin dependence of nucleon-nucleon scattering</a:t>
            </a:r>
          </a:p>
          <a:p>
            <a:r>
              <a:rPr lang="en-US" altLang="ko-KR" sz="1800" dirty="0"/>
              <a:t> - </a:t>
            </a:r>
            <a:r>
              <a:rPr lang="en-US" altLang="ko-KR" sz="1800" dirty="0" err="1"/>
              <a:t>σ</a:t>
            </a:r>
            <a:r>
              <a:rPr lang="en-US" altLang="ko-KR" sz="1800" baseline="-25000" dirty="0" err="1"/>
              <a:t>pp</a:t>
            </a:r>
            <a:r>
              <a:rPr lang="en-US" altLang="ko-KR" sz="1800" dirty="0"/>
              <a:t> and </a:t>
            </a:r>
            <a:r>
              <a:rPr lang="en-US" altLang="ko-KR" sz="1800" dirty="0" err="1"/>
              <a:t>σ</a:t>
            </a:r>
            <a:r>
              <a:rPr lang="en-US" altLang="ko-KR" sz="1800" baseline="-25000" dirty="0" err="1"/>
              <a:t>pn</a:t>
            </a:r>
            <a:r>
              <a:rPr lang="en-US" altLang="ko-KR" sz="1800" dirty="0"/>
              <a:t> scattering XS may lead to the deviation of pre-fragment charge distribution</a:t>
            </a:r>
          </a:p>
          <a:p>
            <a:r>
              <a:rPr lang="en-US" altLang="ko-KR" sz="1800" dirty="0"/>
              <a:t> - </a:t>
            </a:r>
            <a:r>
              <a:rPr lang="en-US" altLang="ko-KR" sz="1800" dirty="0" err="1"/>
              <a:t>σ</a:t>
            </a:r>
            <a:r>
              <a:rPr lang="en-US" altLang="ko-KR" sz="1800" baseline="-25000" dirty="0" err="1"/>
              <a:t>np</a:t>
            </a:r>
            <a:r>
              <a:rPr lang="en-US" altLang="ko-KR" sz="1800" dirty="0"/>
              <a:t> is larger than </a:t>
            </a:r>
            <a:r>
              <a:rPr lang="en-US" altLang="ko-KR" sz="1800" dirty="0" err="1"/>
              <a:t>σ</a:t>
            </a:r>
            <a:r>
              <a:rPr lang="en-US" altLang="ko-KR" sz="1800" baseline="-25000" dirty="0" err="1"/>
              <a:t>nn</a:t>
            </a:r>
            <a:r>
              <a:rPr lang="en-US" altLang="ko-KR" sz="1800" dirty="0"/>
              <a:t> and </a:t>
            </a:r>
            <a:r>
              <a:rPr lang="en-US" altLang="ko-KR" sz="1800" dirty="0" err="1"/>
              <a:t>σ</a:t>
            </a:r>
            <a:r>
              <a:rPr lang="en-US" altLang="ko-KR" sz="1800" baseline="-25000" dirty="0" err="1"/>
              <a:t>pp</a:t>
            </a:r>
            <a:r>
              <a:rPr lang="en-US" altLang="ko-KR" sz="1800" dirty="0"/>
              <a:t> when the nucleon energy is less than 500 MeV</a:t>
            </a:r>
          </a:p>
          <a:p>
            <a:r>
              <a:rPr lang="en-US" altLang="ko-KR" sz="1800" dirty="0"/>
              <a:t> - Neutron-rich target nucleus easily knocks out protons in the projectile nucleus, so that the product of neutron-rich pre-fragments is promoted</a:t>
            </a:r>
          </a:p>
          <a:p>
            <a:r>
              <a:rPr lang="en-US" altLang="ko-KR" sz="1800" dirty="0">
                <a:solidFill>
                  <a:srgbClr val="C00000"/>
                </a:solidFill>
              </a:rPr>
              <a:t> - Nuclear fragmentation experiments with 100-800A MeV beams should be carried out to confirm the BOF effect for very neutron-rich nuclei, especially 500A MeV</a:t>
            </a:r>
          </a:p>
          <a:p>
            <a:r>
              <a:rPr lang="en-US" altLang="ko-KR" sz="1800" dirty="0">
                <a:solidFill>
                  <a:srgbClr val="C00000"/>
                </a:solidFill>
              </a:rPr>
              <a:t> - XS curves of </a:t>
            </a:r>
            <a:r>
              <a:rPr lang="en-US" altLang="ko-KR" sz="1800" dirty="0" err="1">
                <a:solidFill>
                  <a:srgbClr val="C00000"/>
                </a:solidFill>
              </a:rPr>
              <a:t>σ</a:t>
            </a:r>
            <a:r>
              <a:rPr lang="en-US" altLang="ko-KR" sz="1800" baseline="-25000" dirty="0" err="1">
                <a:solidFill>
                  <a:srgbClr val="C00000"/>
                </a:solidFill>
              </a:rPr>
              <a:t>pn</a:t>
            </a:r>
            <a:r>
              <a:rPr lang="en-US" altLang="ko-KR" sz="1800" dirty="0">
                <a:solidFill>
                  <a:srgbClr val="C00000"/>
                </a:solidFill>
              </a:rPr>
              <a:t> and </a:t>
            </a:r>
            <a:r>
              <a:rPr lang="en-US" altLang="ko-KR" sz="1800" dirty="0" err="1">
                <a:solidFill>
                  <a:srgbClr val="C00000"/>
                </a:solidFill>
              </a:rPr>
              <a:t>σ</a:t>
            </a:r>
            <a:r>
              <a:rPr lang="en-US" altLang="ko-KR" sz="1800" baseline="-25000" dirty="0" err="1">
                <a:solidFill>
                  <a:srgbClr val="C00000"/>
                </a:solidFill>
              </a:rPr>
              <a:t>pp</a:t>
            </a:r>
            <a:r>
              <a:rPr lang="en-US" altLang="ko-KR" sz="1800" baseline="-25000" dirty="0">
                <a:solidFill>
                  <a:srgbClr val="C00000"/>
                </a:solidFill>
              </a:rPr>
              <a:t> </a:t>
            </a:r>
            <a:r>
              <a:rPr lang="en-US" altLang="ko-KR" sz="1800" dirty="0">
                <a:solidFill>
                  <a:srgbClr val="C00000"/>
                </a:solidFill>
              </a:rPr>
              <a:t>intersect at 500 MeV, the difference in the U parameter between Be and Ta targets might change sign</a:t>
            </a:r>
          </a:p>
        </p:txBody>
      </p:sp>
    </p:spTree>
    <p:extLst>
      <p:ext uri="{BB962C8B-B14F-4D97-AF65-F5344CB8AC3E}">
        <p14:creationId xmlns:p14="http://schemas.microsoft.com/office/powerpoint/2010/main" val="586393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2675D70-96CF-4BA7-8877-3708353A58AA}"/>
              </a:ext>
            </a:extLst>
          </p:cNvPr>
          <p:cNvSpPr>
            <a:spLocks noGrp="1"/>
          </p:cNvSpPr>
          <p:nvPr>
            <p:ph type="sldNum" sz="quarter" idx="12"/>
          </p:nvPr>
        </p:nvSpPr>
        <p:spPr/>
        <p:txBody>
          <a:bodyPr/>
          <a:lstStyle/>
          <a:p>
            <a:fld id="{8BA1AD79-10DC-4FFB-ABEA-6606848873D2}" type="slidenum">
              <a:rPr lang="ko-KR" altLang="en-US" smtClean="0"/>
              <a:pPr/>
              <a:t>34</a:t>
            </a:fld>
            <a:endParaRPr lang="ko-KR" altLang="en-US" dirty="0"/>
          </a:p>
        </p:txBody>
      </p:sp>
      <p:sp>
        <p:nvSpPr>
          <p:cNvPr id="5" name="TextBox 4">
            <a:extLst>
              <a:ext uri="{FF2B5EF4-FFF2-40B4-BE49-F238E27FC236}">
                <a16:creationId xmlns:a16="http://schemas.microsoft.com/office/drawing/2014/main" id="{501958F2-0ECA-4608-B7A2-C098B2AA981B}"/>
              </a:ext>
            </a:extLst>
          </p:cNvPr>
          <p:cNvSpPr txBox="1"/>
          <p:nvPr/>
        </p:nvSpPr>
        <p:spPr>
          <a:xfrm>
            <a:off x="654027" y="132039"/>
            <a:ext cx="11210730" cy="461665"/>
          </a:xfrm>
          <a:prstGeom prst="rect">
            <a:avLst/>
          </a:prstGeom>
          <a:noFill/>
        </p:spPr>
        <p:txBody>
          <a:bodyPr wrap="squar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Summary &amp; Conclusions</a:t>
            </a:r>
            <a:endParaRPr lang="ko-KR" altLang="en-US" sz="2400" dirty="0"/>
          </a:p>
        </p:txBody>
      </p:sp>
      <p:sp>
        <p:nvSpPr>
          <p:cNvPr id="6" name="TextBox 5">
            <a:extLst>
              <a:ext uri="{FF2B5EF4-FFF2-40B4-BE49-F238E27FC236}">
                <a16:creationId xmlns:a16="http://schemas.microsoft.com/office/drawing/2014/main" id="{777A5E36-B72E-416F-B059-85C7A192BE00}"/>
              </a:ext>
            </a:extLst>
          </p:cNvPr>
          <p:cNvSpPr txBox="1"/>
          <p:nvPr/>
        </p:nvSpPr>
        <p:spPr>
          <a:xfrm>
            <a:off x="327242" y="604687"/>
            <a:ext cx="11864757" cy="5493812"/>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1800" dirty="0"/>
              <a:t>In the efficient design of experiments, the production XS is performed by use of EPAX empirical formula and AA model</a:t>
            </a:r>
          </a:p>
          <a:p>
            <a:pPr>
              <a:lnSpc>
                <a:spcPct val="150000"/>
              </a:lnSpc>
            </a:pPr>
            <a:r>
              <a:rPr lang="en-US" altLang="ko-KR" sz="1800" dirty="0"/>
              <a:t>EPAX and AA model is not strong enough for specific very neutron rich nuclei (target dependence is not considered) </a:t>
            </a:r>
          </a:p>
          <a:p>
            <a:pPr>
              <a:lnSpc>
                <a:spcPct val="150000"/>
              </a:lnSpc>
            </a:pPr>
            <a:r>
              <a:rPr lang="en-US" altLang="ko-KR" sz="1800" dirty="0"/>
              <a:t>The aim of this paper is the investigation of </a:t>
            </a:r>
          </a:p>
          <a:p>
            <a:r>
              <a:rPr lang="en-US" altLang="ko-KR" sz="1800" dirty="0"/>
              <a:t>  1. reaction mechanism for projectile fragmentation at intermediate energies.</a:t>
            </a:r>
          </a:p>
          <a:p>
            <a:r>
              <a:rPr lang="en-US" altLang="ko-KR" sz="1800" dirty="0"/>
              <a:t>  2. target dependence of momentum distribution of projectile fragments</a:t>
            </a:r>
          </a:p>
          <a:p>
            <a:pPr>
              <a:lnSpc>
                <a:spcPct val="150000"/>
              </a:lnSpc>
            </a:pPr>
            <a:r>
              <a:rPr lang="en-US" altLang="ko-KR" sz="1800" dirty="0"/>
              <a:t>Projectile fragmentation experiments were performed 90-94A MeV </a:t>
            </a:r>
            <a:r>
              <a:rPr lang="en-US" altLang="ko-KR" sz="1800" baseline="30000" dirty="0"/>
              <a:t>40</a:t>
            </a:r>
            <a:r>
              <a:rPr lang="en-US" altLang="ko-KR" sz="1800" dirty="0"/>
              <a:t>Ar beam with </a:t>
            </a:r>
            <a:r>
              <a:rPr lang="en-US" altLang="ko-KR" sz="1800" baseline="30000" dirty="0"/>
              <a:t>9</a:t>
            </a:r>
            <a:r>
              <a:rPr lang="en-US" altLang="ko-KR" sz="1800" dirty="0"/>
              <a:t>Be and </a:t>
            </a:r>
            <a:r>
              <a:rPr lang="en-US" altLang="ko-KR" sz="1800" baseline="30000" dirty="0" err="1"/>
              <a:t>nat</a:t>
            </a:r>
            <a:r>
              <a:rPr lang="en-US" altLang="ko-KR" sz="1800" dirty="0" err="1"/>
              <a:t>Ta</a:t>
            </a:r>
            <a:r>
              <a:rPr lang="en-US" altLang="ko-KR" sz="1800" dirty="0"/>
              <a:t> targets at RIKEN-RIPS</a:t>
            </a:r>
          </a:p>
          <a:p>
            <a:pPr>
              <a:lnSpc>
                <a:spcPct val="150000"/>
              </a:lnSpc>
            </a:pPr>
            <a:r>
              <a:rPr lang="en-US" altLang="ko-KR" sz="1800" dirty="0"/>
              <a:t>Main experimental results are as follows</a:t>
            </a:r>
          </a:p>
          <a:p>
            <a:r>
              <a:rPr lang="en-US" altLang="ko-KR" sz="1800" dirty="0"/>
              <a:t> 1. parabolic mass dependence; maximum momentum peak shift around </a:t>
            </a:r>
            <a:r>
              <a:rPr lang="en-US" altLang="ko-KR" sz="1800" dirty="0" err="1"/>
              <a:t>A</a:t>
            </a:r>
            <a:r>
              <a:rPr lang="en-US" altLang="ko-KR" sz="1800" baseline="-25000" dirty="0" err="1"/>
              <a:t>f</a:t>
            </a:r>
            <a:r>
              <a:rPr lang="en-US" altLang="ko-KR" sz="1800" dirty="0"/>
              <a:t> = 20 (1/2 </a:t>
            </a:r>
            <a:r>
              <a:rPr lang="en-US" altLang="ko-KR" sz="1800" dirty="0" err="1"/>
              <a:t>A</a:t>
            </a:r>
            <a:r>
              <a:rPr lang="en-US" altLang="ko-KR" sz="1800" baseline="-25000" dirty="0" err="1"/>
              <a:t>p</a:t>
            </a:r>
            <a:r>
              <a:rPr lang="en-US" altLang="ko-KR" sz="1800" dirty="0"/>
              <a:t>)</a:t>
            </a:r>
          </a:p>
          <a:p>
            <a:r>
              <a:rPr lang="en-US" altLang="ko-KR" sz="1800" dirty="0"/>
              <a:t> 2. acceleration phenomenon in light fragments (3</a:t>
            </a:r>
            <a:r>
              <a:rPr lang="ko-KR" altLang="en-US" sz="1800" dirty="0"/>
              <a:t>≤</a:t>
            </a:r>
            <a:r>
              <a:rPr lang="en-US" altLang="ko-KR" sz="1800" dirty="0"/>
              <a:t>A</a:t>
            </a:r>
            <a:r>
              <a:rPr lang="ko-KR" altLang="en-US" sz="1800" dirty="0"/>
              <a:t>≤</a:t>
            </a:r>
            <a:r>
              <a:rPr lang="en-US" altLang="ko-KR" sz="1800" dirty="0"/>
              <a:t>X) only for Be target</a:t>
            </a:r>
          </a:p>
          <a:p>
            <a:r>
              <a:rPr lang="en-US" altLang="ko-KR" sz="1800" dirty="0"/>
              <a:t> 3. high momentum side width </a:t>
            </a:r>
            <a:r>
              <a:rPr lang="en-US" altLang="ko-KR" sz="1800" dirty="0" err="1"/>
              <a:t>σ</a:t>
            </a:r>
            <a:r>
              <a:rPr lang="en-US" altLang="ko-KR" sz="1800" baseline="-25000" dirty="0" err="1"/>
              <a:t>H</a:t>
            </a:r>
            <a:r>
              <a:rPr lang="en-US" altLang="ko-KR" sz="1800" dirty="0"/>
              <a:t> corresponds to the </a:t>
            </a:r>
            <a:r>
              <a:rPr lang="en-US" altLang="ko-KR" sz="1800" dirty="0" err="1"/>
              <a:t>Goldhaber</a:t>
            </a:r>
            <a:r>
              <a:rPr lang="en-US" altLang="ko-KR" sz="1800" dirty="0"/>
              <a:t> model</a:t>
            </a:r>
          </a:p>
          <a:p>
            <a:r>
              <a:rPr lang="en-US" altLang="ko-KR" sz="1800" dirty="0"/>
              <a:t> 4. low momentum side width </a:t>
            </a:r>
            <a:r>
              <a:rPr lang="en-US" altLang="ko-KR" sz="1800" dirty="0" err="1"/>
              <a:t>σ</a:t>
            </a:r>
            <a:r>
              <a:rPr lang="en-US" altLang="ko-KR" sz="1800" baseline="-25000" dirty="0" err="1"/>
              <a:t>H</a:t>
            </a:r>
            <a:r>
              <a:rPr lang="en-US" altLang="ko-KR" sz="1800" dirty="0"/>
              <a:t> may have linear dependence (cannot explained with the </a:t>
            </a:r>
            <a:r>
              <a:rPr lang="en-US" altLang="ko-KR" sz="1800" dirty="0" err="1"/>
              <a:t>Goldhaber</a:t>
            </a:r>
            <a:r>
              <a:rPr lang="en-US" altLang="ko-KR" sz="1800" dirty="0"/>
              <a:t> model) </a:t>
            </a:r>
          </a:p>
          <a:p>
            <a:r>
              <a:rPr lang="en-US" altLang="ko-KR" sz="1800" dirty="0"/>
              <a:t> 5. transfer-like fragments were observed, and have larger peak shift than the </a:t>
            </a:r>
            <a:r>
              <a:rPr lang="en-US" altLang="ko-KR" sz="1800" dirty="0" err="1"/>
              <a:t>fragmets</a:t>
            </a:r>
            <a:r>
              <a:rPr lang="en-US" altLang="ko-KR" sz="1800" dirty="0"/>
              <a:t> with same mass number</a:t>
            </a:r>
          </a:p>
          <a:p>
            <a:r>
              <a:rPr lang="en-US" altLang="ko-KR" sz="1800" dirty="0"/>
              <a:t> 6. the ratio of XSs in </a:t>
            </a:r>
            <a:r>
              <a:rPr lang="en-US" altLang="ko-KR" sz="1800" dirty="0" err="1"/>
              <a:t>Ar+Ta</a:t>
            </a:r>
            <a:r>
              <a:rPr lang="en-US" altLang="ko-KR" sz="1800" dirty="0"/>
              <a:t> to </a:t>
            </a:r>
            <a:r>
              <a:rPr lang="en-US" altLang="ko-KR" sz="1800" dirty="0" err="1"/>
              <a:t>Ar+Be</a:t>
            </a:r>
            <a:r>
              <a:rPr lang="en-US" altLang="ko-KR" sz="1800" dirty="0"/>
              <a:t> reactions with Z</a:t>
            </a:r>
            <a:r>
              <a:rPr lang="en-US" altLang="ko-KR" sz="1800" baseline="-25000" dirty="0"/>
              <a:t>β</a:t>
            </a:r>
            <a:r>
              <a:rPr lang="en-US" altLang="ko-KR" sz="1800" dirty="0"/>
              <a:t>-</a:t>
            </a:r>
            <a:r>
              <a:rPr lang="en-US" altLang="ko-KR" sz="1800" dirty="0" err="1"/>
              <a:t>Z</a:t>
            </a:r>
            <a:r>
              <a:rPr lang="en-US" altLang="ko-KR" sz="1800" baseline="-25000" dirty="0" err="1"/>
              <a:t>f</a:t>
            </a:r>
            <a:r>
              <a:rPr lang="en-US" altLang="ko-KR" sz="1800" dirty="0"/>
              <a:t> shows breakdown of factorization</a:t>
            </a:r>
          </a:p>
          <a:p>
            <a:r>
              <a:rPr lang="en-US" altLang="ko-KR" sz="1800" dirty="0"/>
              <a:t> 7. U parameter depends on target mass number, and was applied for new parametrization (modified U parameter)</a:t>
            </a:r>
          </a:p>
          <a:p>
            <a:pPr>
              <a:lnSpc>
                <a:spcPct val="150000"/>
              </a:lnSpc>
            </a:pPr>
            <a:r>
              <a:rPr lang="en-US" altLang="ko-KR" sz="1800" dirty="0"/>
              <a:t>To understand the physics underlying the BOF, nuclear experiments for projectile fragmentation with lower energy or 100-800A MeV should be performed</a:t>
            </a:r>
          </a:p>
        </p:txBody>
      </p:sp>
    </p:spTree>
    <p:extLst>
      <p:ext uri="{BB962C8B-B14F-4D97-AF65-F5344CB8AC3E}">
        <p14:creationId xmlns:p14="http://schemas.microsoft.com/office/powerpoint/2010/main" val="1650252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74ED05-0192-4F5D-9A26-234B537CE584}"/>
              </a:ext>
            </a:extLst>
          </p:cNvPr>
          <p:cNvSpPr txBox="1"/>
          <p:nvPr/>
        </p:nvSpPr>
        <p:spPr>
          <a:xfrm>
            <a:off x="618301" y="132039"/>
            <a:ext cx="10640862"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Paper List</a:t>
            </a:r>
            <a:r>
              <a:rPr lang="ko-KR" altLang="en-US" sz="2400" dirty="0"/>
              <a:t> </a:t>
            </a:r>
            <a:r>
              <a:rPr lang="en-US" altLang="ko-KR" sz="2400" dirty="0"/>
              <a:t>for </a:t>
            </a:r>
            <a:r>
              <a:rPr lang="en-US" altLang="ko-KR" sz="2400" baseline="30000" dirty="0"/>
              <a:t>40</a:t>
            </a:r>
            <a:r>
              <a:rPr lang="en-US" altLang="ko-KR" sz="2400" dirty="0"/>
              <a:t>Ar Nuclear Experiments at Intermediate energy (10A ~ 50A MeV)</a:t>
            </a:r>
            <a:endParaRPr lang="ko-KR" altLang="en-US" sz="2400" dirty="0"/>
          </a:p>
        </p:txBody>
      </p:sp>
      <p:graphicFrame>
        <p:nvGraphicFramePr>
          <p:cNvPr id="8" name="표 7">
            <a:extLst>
              <a:ext uri="{FF2B5EF4-FFF2-40B4-BE49-F238E27FC236}">
                <a16:creationId xmlns:a16="http://schemas.microsoft.com/office/drawing/2014/main" id="{3C72C4F6-F9F6-4297-93EA-08D9D375DEDF}"/>
              </a:ext>
            </a:extLst>
          </p:cNvPr>
          <p:cNvGraphicFramePr>
            <a:graphicFrameLocks noGrp="1"/>
          </p:cNvGraphicFramePr>
          <p:nvPr>
            <p:extLst>
              <p:ext uri="{D42A27DB-BD31-4B8C-83A1-F6EECF244321}">
                <p14:modId xmlns:p14="http://schemas.microsoft.com/office/powerpoint/2010/main" val="1975727551"/>
              </p:ext>
            </p:extLst>
          </p:nvPr>
        </p:nvGraphicFramePr>
        <p:xfrm>
          <a:off x="272794" y="658678"/>
          <a:ext cx="11646412" cy="5982334"/>
        </p:xfrm>
        <a:graphic>
          <a:graphicData uri="http://schemas.openxmlformats.org/drawingml/2006/table">
            <a:tbl>
              <a:tblPr/>
              <a:tblGrid>
                <a:gridCol w="205871">
                  <a:extLst>
                    <a:ext uri="{9D8B030D-6E8A-4147-A177-3AD203B41FA5}">
                      <a16:colId xmlns:a16="http://schemas.microsoft.com/office/drawing/2014/main" val="2015076293"/>
                    </a:ext>
                  </a:extLst>
                </a:gridCol>
                <a:gridCol w="1686181">
                  <a:extLst>
                    <a:ext uri="{9D8B030D-6E8A-4147-A177-3AD203B41FA5}">
                      <a16:colId xmlns:a16="http://schemas.microsoft.com/office/drawing/2014/main" val="1742439049"/>
                    </a:ext>
                  </a:extLst>
                </a:gridCol>
                <a:gridCol w="1127388">
                  <a:extLst>
                    <a:ext uri="{9D8B030D-6E8A-4147-A177-3AD203B41FA5}">
                      <a16:colId xmlns:a16="http://schemas.microsoft.com/office/drawing/2014/main" val="1675597246"/>
                    </a:ext>
                  </a:extLst>
                </a:gridCol>
                <a:gridCol w="1656771">
                  <a:extLst>
                    <a:ext uri="{9D8B030D-6E8A-4147-A177-3AD203B41FA5}">
                      <a16:colId xmlns:a16="http://schemas.microsoft.com/office/drawing/2014/main" val="2199620000"/>
                    </a:ext>
                  </a:extLst>
                </a:gridCol>
                <a:gridCol w="1774411">
                  <a:extLst>
                    <a:ext uri="{9D8B030D-6E8A-4147-A177-3AD203B41FA5}">
                      <a16:colId xmlns:a16="http://schemas.microsoft.com/office/drawing/2014/main" val="2773583460"/>
                    </a:ext>
                  </a:extLst>
                </a:gridCol>
                <a:gridCol w="548989">
                  <a:extLst>
                    <a:ext uri="{9D8B030D-6E8A-4147-A177-3AD203B41FA5}">
                      <a16:colId xmlns:a16="http://schemas.microsoft.com/office/drawing/2014/main" val="2508272579"/>
                    </a:ext>
                  </a:extLst>
                </a:gridCol>
                <a:gridCol w="2823372">
                  <a:extLst>
                    <a:ext uri="{9D8B030D-6E8A-4147-A177-3AD203B41FA5}">
                      <a16:colId xmlns:a16="http://schemas.microsoft.com/office/drawing/2014/main" val="1878758381"/>
                    </a:ext>
                  </a:extLst>
                </a:gridCol>
                <a:gridCol w="1303849">
                  <a:extLst>
                    <a:ext uri="{9D8B030D-6E8A-4147-A177-3AD203B41FA5}">
                      <a16:colId xmlns:a16="http://schemas.microsoft.com/office/drawing/2014/main" val="2160610815"/>
                    </a:ext>
                  </a:extLst>
                </a:gridCol>
                <a:gridCol w="519580">
                  <a:extLst>
                    <a:ext uri="{9D8B030D-6E8A-4147-A177-3AD203B41FA5}">
                      <a16:colId xmlns:a16="http://schemas.microsoft.com/office/drawing/2014/main" val="646385030"/>
                    </a:ext>
                  </a:extLst>
                </a:gridCol>
              </a:tblGrid>
              <a:tr h="175951">
                <a:tc>
                  <a:txBody>
                    <a:bodyPr/>
                    <a:lstStyle/>
                    <a:p>
                      <a:pPr algn="ctr" fontAlgn="ctr"/>
                      <a:r>
                        <a:rPr lang="en-US" sz="900" b="1" i="1" u="none" strike="noStrike">
                          <a:solidFill>
                            <a:srgbClr val="000000"/>
                          </a:solidFill>
                          <a:effectLst/>
                          <a:latin typeface="Times New Roman" panose="02020603050405020304" pitchFamily="18" charset="0"/>
                          <a:ea typeface="맑은 고딕" panose="020B0503020000020004" pitchFamily="50" charset="-127"/>
                        </a:rPr>
                        <a:t>No.</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solidFill>
                      <a:srgbClr val="D9D9D9"/>
                    </a:solidFill>
                  </a:tcPr>
                </a:tc>
                <a:tc>
                  <a:txBody>
                    <a:bodyPr/>
                    <a:lstStyle/>
                    <a:p>
                      <a:pPr algn="ctr" fontAlgn="ctr"/>
                      <a:r>
                        <a:rPr lang="en-US" sz="900" b="1" i="1" u="none" strike="noStrike">
                          <a:solidFill>
                            <a:srgbClr val="000000"/>
                          </a:solidFill>
                          <a:effectLst/>
                          <a:latin typeface="Times New Roman" panose="02020603050405020304" pitchFamily="18" charset="0"/>
                          <a:ea typeface="맑은 고딕" panose="020B0503020000020004" pitchFamily="50" charset="-127"/>
                        </a:rPr>
                        <a:t>Projectiles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solidFill>
                      <a:srgbClr val="D9D9D9"/>
                    </a:solidFill>
                  </a:tcPr>
                </a:tc>
                <a:tc>
                  <a:txBody>
                    <a:bodyPr/>
                    <a:lstStyle/>
                    <a:p>
                      <a:pPr algn="ctr" fontAlgn="ctr"/>
                      <a:r>
                        <a:rPr lang="en-US" sz="900" b="1" i="1" u="none" strike="noStrike">
                          <a:solidFill>
                            <a:srgbClr val="000000"/>
                          </a:solidFill>
                          <a:effectLst/>
                          <a:latin typeface="Times New Roman" panose="02020603050405020304" pitchFamily="18" charset="0"/>
                          <a:ea typeface="맑은 고딕" panose="020B0503020000020004" pitchFamily="50" charset="-127"/>
                        </a:rPr>
                        <a:t>Energy (MeV/u)</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solidFill>
                      <a:srgbClr val="D9D9D9"/>
                    </a:solidFill>
                  </a:tcPr>
                </a:tc>
                <a:tc>
                  <a:txBody>
                    <a:bodyPr/>
                    <a:lstStyle/>
                    <a:p>
                      <a:pPr algn="ctr" fontAlgn="ctr"/>
                      <a:r>
                        <a:rPr lang="en-US" sz="900" b="1" i="1" u="none" strike="noStrike">
                          <a:solidFill>
                            <a:srgbClr val="000000"/>
                          </a:solidFill>
                          <a:effectLst/>
                          <a:latin typeface="Times New Roman" panose="02020603050405020304" pitchFamily="18" charset="0"/>
                          <a:ea typeface="맑은 고딕" panose="020B0503020000020004" pitchFamily="50" charset="-127"/>
                        </a:rPr>
                        <a:t>Targets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solidFill>
                      <a:srgbClr val="D9D9D9"/>
                    </a:solidFill>
                  </a:tcPr>
                </a:tc>
                <a:tc>
                  <a:txBody>
                    <a:bodyPr/>
                    <a:lstStyle/>
                    <a:p>
                      <a:pPr algn="ctr" fontAlgn="ctr"/>
                      <a:r>
                        <a:rPr lang="en-US" sz="900" b="1" i="1" u="none" strike="noStrike">
                          <a:solidFill>
                            <a:srgbClr val="000000"/>
                          </a:solidFill>
                          <a:effectLst/>
                          <a:latin typeface="Times New Roman" panose="02020603050405020304" pitchFamily="18" charset="0"/>
                          <a:ea typeface="맑은 고딕" panose="020B0503020000020004" pitchFamily="50" charset="-127"/>
                        </a:rPr>
                        <a:t>Reactions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solidFill>
                      <a:srgbClr val="D9D9D9"/>
                    </a:solidFill>
                  </a:tcPr>
                </a:tc>
                <a:tc>
                  <a:txBody>
                    <a:bodyPr/>
                    <a:lstStyle/>
                    <a:p>
                      <a:pPr algn="ctr" fontAlgn="ctr"/>
                      <a:r>
                        <a:rPr lang="en-US" sz="900" b="1" i="1" u="none" strike="noStrike">
                          <a:solidFill>
                            <a:srgbClr val="000000"/>
                          </a:solidFill>
                          <a:effectLst/>
                          <a:latin typeface="Times New Roman" panose="02020603050405020304" pitchFamily="18" charset="0"/>
                          <a:ea typeface="맑은 고딕" panose="020B0503020000020004" pitchFamily="50" charset="-127"/>
                        </a:rPr>
                        <a:t>Facilities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solidFill>
                      <a:srgbClr val="D9D9D9"/>
                    </a:solidFill>
                  </a:tcPr>
                </a:tc>
                <a:tc>
                  <a:txBody>
                    <a:bodyPr/>
                    <a:lstStyle/>
                    <a:p>
                      <a:pPr algn="ctr" fontAlgn="ctr"/>
                      <a:r>
                        <a:rPr lang="en-US" sz="900" b="1" i="1" u="none" strike="noStrike">
                          <a:solidFill>
                            <a:srgbClr val="000000"/>
                          </a:solidFill>
                          <a:effectLst/>
                          <a:latin typeface="Times New Roman" panose="02020603050405020304" pitchFamily="18" charset="0"/>
                          <a:ea typeface="맑은 고딕" panose="020B0503020000020004" pitchFamily="50" charset="-127"/>
                        </a:rPr>
                        <a:t>Results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solidFill>
                      <a:srgbClr val="D9D9D9"/>
                    </a:solidFill>
                  </a:tcPr>
                </a:tc>
                <a:tc>
                  <a:txBody>
                    <a:bodyPr/>
                    <a:lstStyle/>
                    <a:p>
                      <a:pPr algn="ctr" fontAlgn="ctr"/>
                      <a:r>
                        <a:rPr lang="en-US" sz="900" b="1" i="1" u="none" strike="noStrike" dirty="0">
                          <a:solidFill>
                            <a:srgbClr val="000000"/>
                          </a:solidFill>
                          <a:effectLst/>
                          <a:latin typeface="Times New Roman" panose="02020603050405020304" pitchFamily="18" charset="0"/>
                          <a:ea typeface="맑은 고딕" panose="020B0503020000020004" pitchFamily="50" charset="-127"/>
                        </a:rPr>
                        <a:t>Paper</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solidFill>
                      <a:srgbClr val="D9D9D9"/>
                    </a:solidFill>
                  </a:tcPr>
                </a:tc>
                <a:tc>
                  <a:txBody>
                    <a:bodyPr/>
                    <a:lstStyle/>
                    <a:p>
                      <a:pPr algn="ctr" fontAlgn="ctr"/>
                      <a:r>
                        <a:rPr lang="en-US" sz="900" b="1" i="1" u="none" strike="noStrike">
                          <a:solidFill>
                            <a:srgbClr val="000000"/>
                          </a:solidFill>
                          <a:effectLst/>
                          <a:latin typeface="Times New Roman" panose="02020603050405020304" pitchFamily="18" charset="0"/>
                          <a:ea typeface="맑은 고딕" panose="020B0503020000020004" pitchFamily="50" charset="-127"/>
                        </a:rPr>
                        <a:t>Years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solidFill>
                      <a:srgbClr val="D9D9D9"/>
                    </a:solidFill>
                  </a:tcPr>
                </a:tc>
                <a:extLst>
                  <a:ext uri="{0D108BD9-81ED-4DB2-BD59-A6C34878D82A}">
                    <a16:rowId xmlns:a16="http://schemas.microsoft.com/office/drawing/2014/main" val="3440496158"/>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7-34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Ag-nat, Ag-107, 109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multifragmentation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SARA</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Correlation between particle pairs and fragments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NuclPhys.A545.347c</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1992</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86075320"/>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6.6, 9.8, 24.8, 93.7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Pr-141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Fusion reaction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RIKEN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Angular momentum effect</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RadChimAct.69.65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803928380"/>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Be-9, Ta-181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RIBLL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Production XS, Target dependence</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PhysRevC.85.024621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2012</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655617515"/>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Ar-36, 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69, 55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Be</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RIBLL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Isospin dependence</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EurPhysJ.A10.381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2001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605334996"/>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Ar-36, 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Ni-64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RIBLL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Production XS, </a:t>
                      </a: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iisoscaleing</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parameter</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IntJModPhysE.19.5.1076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2010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130996860"/>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35-115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Sc-45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NSCL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Radial flow of light fragments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MSU-technical report</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094204292"/>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Ar-36, 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16, 15.1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Zr-96, Zr-92</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Fusion reaction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LNS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fr-FR" sz="900" b="0" i="0" u="none" strike="noStrike" dirty="0">
                          <a:solidFill>
                            <a:srgbClr val="000000"/>
                          </a:solidFill>
                          <a:effectLst/>
                          <a:latin typeface="맑은 고딕" panose="020B0503020000020004" pitchFamily="50" charset="-127"/>
                          <a:ea typeface="맑은 고딕" panose="020B0503020000020004" pitchFamily="50" charset="-127"/>
                        </a:rPr>
                        <a:t>Dynamical dipole mode, energy dependence</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PhysRevC.80.024612</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2009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298318366"/>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 Ca-40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33, 45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Fe-58, Ni-58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K500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target dependence of isobaric ratio in equilibrium</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PhysLettB.371.186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943777835"/>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7.125, 7.3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Ag-107,109, Au-197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Deep Inelatsic Tranfer Reaction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JINR</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Deep </a:t>
                      </a: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Inelatsic</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a:t>
                      </a: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Tranfer</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Reactions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PhysLett.101B.1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951436503"/>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Ni-58, 64, In-115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HIRLF</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Angular distribution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Chin.Phys.Lett.16.2.95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999189561"/>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Ni-58,64, In-115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HIRFL </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Target dependence</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ChiPhysLett.14.413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4817297"/>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12</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8.5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Ag-nat</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Deep Inelastic Collisions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HIRAC</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Binary aspects, Particle </a:t>
                      </a: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multiplicies</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NuclPhys.A301.511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1978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943303601"/>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7.2, 8.5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Au-197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HILAC</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potential energy effect</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NuclPhys.A259.173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1976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107600281"/>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7.2, 5.7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Ag-109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HILAC</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Activation XS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NuclPhys.A252.496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1975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4095069666"/>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 Kr-84, Xe-136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7.6, 8.5, 8.5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W-nat, W-186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GSI</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Mass distribution of </a:t>
                      </a: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Hf</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Lt</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NuclPhys.A414.301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4284319917"/>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 Ca-40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44, 30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Al-27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Projectile-like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Isotropice</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distribution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PhysLettB.332.31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77359795"/>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27, 35, 44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Au-197, Rh-103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Peripheral reaction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Energy dissipation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NuclPhys.A524.179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577269034"/>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Ni, Au</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Projectile-like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Isotropice</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distribution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Phys.Lett.131.4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148860004"/>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Ni, Al, Au</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Beam direction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NuclPhys.A555.477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760647898"/>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Al-27, Ti-nat</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Direct Surface-Transfer Reaction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Direct Surface-Transfer Reaction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NuclPhys.A441.129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98835553"/>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Zr-90, Pb-208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Giant </a:t>
                      </a: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Resoances</a:t>
                      </a:r>
                      <a:endParaRPr lang="en-US" sz="9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NuclPhys.A509.369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1990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931597375"/>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22</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27.55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Zn-68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Linear momentum transfer</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NuclPhys.A444.325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248885795"/>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Al-27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light charged particle and neutron velocity spectra</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NuclPhys.A683.566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2001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73354283"/>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Al-27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multisequential</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decay model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NuclPhys.A773.1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2006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48646601"/>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O-16,17, Ar-40, Kr-86, Mo-100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20-90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Ni, Al, Au</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Multiple Scattering</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Multiple Angular Scattering</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NIMB.34.295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57818572"/>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44, 33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Ca-40, Zn-90, Sn-120, Pb-208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Inelastic Sacttering</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giant resonance, high excitation energy structure</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NuclPhys.A474.253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308118124"/>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25-85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Al-27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Central collsion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Incomplete Fusion reaction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PhysLettB.229.1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2357238632"/>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 Ca-40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20-80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Be, Al, Ag, Au</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Stopping power</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NIMB.17.1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59627777"/>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29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Al-27, Ni-58, 64, Au-197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Light particle (proton, neutron)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NuclPartPhys.26.1641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2000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69396494"/>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44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Ta</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GANIL</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Production XS of neutron-rich nuclei</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PhysLett.150B.1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1985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262574748"/>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Ne-20, 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52, 35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Be-9</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Projectile Fragmentation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COMBAS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1p stripping </a:t>
                      </a: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reation</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2n stripping reaction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PhysAtomNucl.77.7.817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2014</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595468503"/>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32</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7</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Ni-58</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Deep Inelastic Collisions</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ALICE</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a:solidFill>
                            <a:srgbClr val="000000"/>
                          </a:solidFill>
                          <a:effectLst/>
                          <a:latin typeface="맑은 고딕" panose="020B0503020000020004" pitchFamily="50" charset="-127"/>
                          <a:ea typeface="맑은 고딕" panose="020B0503020000020004" pitchFamily="50" charset="-127"/>
                        </a:rPr>
                        <a:t>Production XS, isotope identification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NuclPhys.A253.511</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1975</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731356549"/>
                  </a:ext>
                </a:extLst>
              </a:tr>
              <a:tr h="175951">
                <a:tc>
                  <a:txBody>
                    <a:bodyPr/>
                    <a:lstStyle/>
                    <a:p>
                      <a:pPr algn="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33</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Ar-40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30</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Th, Au, Ta</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Peripheral fission</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a:solidFill>
                            <a:srgbClr val="000000"/>
                          </a:solidFill>
                          <a:effectLst/>
                          <a:latin typeface="맑은 고딕" panose="020B0503020000020004" pitchFamily="50" charset="-127"/>
                          <a:ea typeface="맑은 고딕" panose="020B0503020000020004" pitchFamily="50" charset="-127"/>
                        </a:rPr>
                        <a:t>?</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Lienar</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momentum, </a:t>
                      </a:r>
                      <a:r>
                        <a:rPr lang="en-US" sz="900" b="0" i="0" u="none" strike="noStrike" dirty="0" err="1">
                          <a:solidFill>
                            <a:srgbClr val="000000"/>
                          </a:solidFill>
                          <a:effectLst/>
                          <a:latin typeface="맑은 고딕" panose="020B0503020000020004" pitchFamily="50" charset="-127"/>
                          <a:ea typeface="맑은 고딕" panose="020B0503020000020004" pitchFamily="50" charset="-127"/>
                        </a:rPr>
                        <a:t>azinuthal</a:t>
                      </a:r>
                      <a:r>
                        <a:rPr lang="en-US" sz="900" b="0" i="0" u="none" strike="noStrike" dirty="0">
                          <a:solidFill>
                            <a:srgbClr val="000000"/>
                          </a:solidFill>
                          <a:effectLst/>
                          <a:latin typeface="맑은 고딕" panose="020B0503020000020004" pitchFamily="50" charset="-127"/>
                          <a:ea typeface="맑은 고딕" panose="020B0503020000020004" pitchFamily="50" charset="-127"/>
                        </a:rPr>
                        <a:t> anisotropy</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l" fontAlgn="ctr"/>
                      <a:r>
                        <a:rPr lang="en-US" sz="900" b="0" i="0" u="none" strike="noStrike">
                          <a:solidFill>
                            <a:srgbClr val="000000"/>
                          </a:solidFill>
                          <a:effectLst/>
                          <a:latin typeface="맑은 고딕" panose="020B0503020000020004" pitchFamily="50" charset="-127"/>
                          <a:ea typeface="맑은 고딕" panose="020B0503020000020004" pitchFamily="50" charset="-127"/>
                        </a:rPr>
                        <a:t>Journal De Physique</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tc>
                  <a:txBody>
                    <a:bodyPr/>
                    <a:lstStyle/>
                    <a:p>
                      <a:pPr algn="ctr" fontAlgn="ctr"/>
                      <a:r>
                        <a:rPr lang="en-US" altLang="ko-KR" sz="900" b="0" i="0" u="none" strike="noStrike" dirty="0">
                          <a:solidFill>
                            <a:srgbClr val="000000"/>
                          </a:solidFill>
                          <a:effectLst/>
                          <a:latin typeface="맑은 고딕" panose="020B0503020000020004" pitchFamily="50" charset="-127"/>
                          <a:ea typeface="맑은 고딕" panose="020B0503020000020004" pitchFamily="50" charset="-127"/>
                        </a:rPr>
                        <a:t>1986</a:t>
                      </a:r>
                    </a:p>
                  </a:txBody>
                  <a:tcPr marL="4413" marR="4413" marT="4413" marB="0" anchor="ctr">
                    <a:lnL w="6350" cap="flat" cmpd="sng" algn="ctr">
                      <a:solidFill>
                        <a:srgbClr val="C00000"/>
                      </a:solidFill>
                      <a:prstDash val="solid"/>
                      <a:round/>
                      <a:headEnd type="none" w="med" len="med"/>
                      <a:tailEnd type="none" w="med" len="med"/>
                    </a:lnL>
                    <a:lnR w="6350" cap="flat" cmpd="sng" algn="ctr">
                      <a:solidFill>
                        <a:srgbClr val="C00000"/>
                      </a:solidFill>
                      <a:prstDash val="solid"/>
                      <a:round/>
                      <a:headEnd type="none" w="med" len="med"/>
                      <a:tailEnd type="none" w="med" len="med"/>
                    </a:lnR>
                    <a:lnT w="6350" cap="flat" cmpd="sng" algn="ctr">
                      <a:solidFill>
                        <a:srgbClr val="C00000"/>
                      </a:solidFill>
                      <a:prstDash val="solid"/>
                      <a:round/>
                      <a:headEnd type="none" w="med" len="med"/>
                      <a:tailEnd type="none" w="med" len="med"/>
                    </a:lnT>
                    <a:lnB w="6350" cap="flat" cmpd="sng" algn="ctr">
                      <a:solidFill>
                        <a:srgbClr val="C00000"/>
                      </a:solidFill>
                      <a:prstDash val="solid"/>
                      <a:round/>
                      <a:headEnd type="none" w="med" len="med"/>
                      <a:tailEnd type="none" w="med" len="med"/>
                    </a:lnB>
                  </a:tcPr>
                </a:tc>
                <a:extLst>
                  <a:ext uri="{0D108BD9-81ED-4DB2-BD59-A6C34878D82A}">
                    <a16:rowId xmlns:a16="http://schemas.microsoft.com/office/drawing/2014/main" val="1686126071"/>
                  </a:ext>
                </a:extLst>
              </a:tr>
            </a:tbl>
          </a:graphicData>
        </a:graphic>
      </p:graphicFrame>
    </p:spTree>
    <p:extLst>
      <p:ext uri="{BB962C8B-B14F-4D97-AF65-F5344CB8AC3E}">
        <p14:creationId xmlns:p14="http://schemas.microsoft.com/office/powerpoint/2010/main" val="77834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EE108F12-8FC1-4098-B28E-24790EDB2048}"/>
              </a:ext>
            </a:extLst>
          </p:cNvPr>
          <p:cNvGrpSpPr/>
          <p:nvPr/>
        </p:nvGrpSpPr>
        <p:grpSpPr>
          <a:xfrm>
            <a:off x="377823" y="511055"/>
            <a:ext cx="1576360" cy="1248305"/>
            <a:chOff x="367714" y="458071"/>
            <a:chExt cx="1733996" cy="1373136"/>
          </a:xfrm>
        </p:grpSpPr>
        <p:sp>
          <p:nvSpPr>
            <p:cNvPr id="7" name="직사각형 6">
              <a:extLst>
                <a:ext uri="{FF2B5EF4-FFF2-40B4-BE49-F238E27FC236}">
                  <a16:creationId xmlns:a16="http://schemas.microsoft.com/office/drawing/2014/main" id="{07DB4C6D-7A42-4C85-BBC5-71C7263BCB8A}"/>
                </a:ext>
              </a:extLst>
            </p:cNvPr>
            <p:cNvSpPr/>
            <p:nvPr/>
          </p:nvSpPr>
          <p:spPr>
            <a:xfrm rot="19800000">
              <a:off x="597167" y="549560"/>
              <a:ext cx="1504543" cy="1281647"/>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D97C8FBC-51D2-486F-845E-5B69C7695C66}"/>
                </a:ext>
              </a:extLst>
            </p:cNvPr>
            <p:cNvSpPr/>
            <p:nvPr/>
          </p:nvSpPr>
          <p:spPr>
            <a:xfrm rot="19800000">
              <a:off x="367714" y="458071"/>
              <a:ext cx="1504543" cy="1281647"/>
            </a:xfrm>
            <a:prstGeom prst="rect">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734598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74ED05-0192-4F5D-9A26-234B537CE584}"/>
              </a:ext>
            </a:extLst>
          </p:cNvPr>
          <p:cNvSpPr txBox="1"/>
          <p:nvPr/>
        </p:nvSpPr>
        <p:spPr>
          <a:xfrm>
            <a:off x="618301" y="132039"/>
            <a:ext cx="10424136"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Isospin dependence of isotopic distribution from </a:t>
            </a:r>
            <a:r>
              <a:rPr lang="en-US" altLang="ko-KR" sz="2400" baseline="30000" dirty="0"/>
              <a:t>36</a:t>
            </a:r>
            <a:r>
              <a:rPr lang="en-US" altLang="ko-KR" sz="2400" dirty="0"/>
              <a:t>Ar, </a:t>
            </a:r>
            <a:r>
              <a:rPr lang="en-US" altLang="ko-KR" sz="2400" baseline="30000" dirty="0"/>
              <a:t>40</a:t>
            </a:r>
            <a:r>
              <a:rPr lang="en-US" altLang="ko-KR" sz="2400" dirty="0"/>
              <a:t>Ar at about 60 MeV/u</a:t>
            </a:r>
            <a:endParaRPr lang="ko-KR" altLang="en-US" sz="2400" dirty="0"/>
          </a:p>
        </p:txBody>
      </p:sp>
      <p:sp>
        <p:nvSpPr>
          <p:cNvPr id="2" name="TextBox 1"/>
          <p:cNvSpPr txBox="1"/>
          <p:nvPr/>
        </p:nvSpPr>
        <p:spPr>
          <a:xfrm>
            <a:off x="9469891" y="593704"/>
            <a:ext cx="2710294" cy="338554"/>
          </a:xfrm>
          <a:prstGeom prst="rect">
            <a:avLst/>
          </a:prstGeom>
          <a:noFill/>
        </p:spPr>
        <p:txBody>
          <a:bodyPr wrap="none" rtlCol="0">
            <a:spAutoFit/>
          </a:bodyPr>
          <a:lstStyle/>
          <a:p>
            <a:pPr algn="r"/>
            <a:r>
              <a:rPr lang="en-US" altLang="ko-KR" sz="1600" i="1" dirty="0">
                <a:latin typeface="Segoe UI Semilight" panose="020B0402040204020203" pitchFamily="34" charset="0"/>
                <a:cs typeface="Segoe UI Semilight" panose="020B0402040204020203" pitchFamily="34" charset="0"/>
              </a:rPr>
              <a:t>Reference: EurPhysJA10(2001)</a:t>
            </a:r>
            <a:endParaRPr lang="ko-KR" altLang="en-US" sz="1600" i="1" dirty="0">
              <a:latin typeface="Segoe UI Semilight" panose="020B0402040204020203" pitchFamily="34" charset="0"/>
              <a:cs typeface="Segoe UI Semilight" panose="020B0402040204020203" pitchFamily="34" charset="0"/>
            </a:endParaRPr>
          </a:p>
        </p:txBody>
      </p:sp>
      <p:sp>
        <p:nvSpPr>
          <p:cNvPr id="7" name="TextBox 6"/>
          <p:cNvSpPr txBox="1"/>
          <p:nvPr/>
        </p:nvSpPr>
        <p:spPr>
          <a:xfrm>
            <a:off x="199288" y="1204838"/>
            <a:ext cx="5053563" cy="584775"/>
          </a:xfrm>
          <a:prstGeom prst="rect">
            <a:avLst/>
          </a:prstGeom>
          <a:noFill/>
        </p:spPr>
        <p:txBody>
          <a:bodyPr wrap="none" rtlCol="0">
            <a:spAutoFit/>
          </a:bodyPr>
          <a:lstStyle/>
          <a:p>
            <a:r>
              <a:rPr lang="en-US" altLang="ko-KR" sz="1600" dirty="0" err="1">
                <a:latin typeface="Segoe UI Semilight" panose="020B0402040204020203" pitchFamily="34" charset="0"/>
                <a:cs typeface="Segoe UI Semilight" panose="020B0402040204020203" pitchFamily="34" charset="0"/>
              </a:rPr>
              <a:t>Z</a:t>
            </a:r>
            <a:r>
              <a:rPr lang="en-US" altLang="ko-KR" sz="1600" baseline="-25000" dirty="0" err="1">
                <a:latin typeface="Segoe UI Semilight" panose="020B0402040204020203" pitchFamily="34" charset="0"/>
                <a:cs typeface="Segoe UI Semilight" panose="020B0402040204020203" pitchFamily="34" charset="0"/>
              </a:rPr>
              <a:t>proj</a:t>
            </a:r>
            <a:r>
              <a:rPr lang="en-US" altLang="ko-KR" sz="1600" dirty="0">
                <a:latin typeface="Segoe UI Semilight" panose="020B0402040204020203" pitchFamily="34" charset="0"/>
                <a:cs typeface="Segoe UI Semilight" panose="020B0402040204020203" pitchFamily="34" charset="0"/>
              </a:rPr>
              <a:t> = 18</a:t>
            </a:r>
          </a:p>
          <a:p>
            <a:r>
              <a:rPr lang="en-US" altLang="ko-KR" sz="1600" dirty="0">
                <a:latin typeface="Segoe UI Semilight" panose="020B0402040204020203" pitchFamily="34" charset="0"/>
                <a:cs typeface="Segoe UI Semilight" panose="020B0402040204020203" pitchFamily="34" charset="0"/>
              </a:rPr>
              <a:t>A</a:t>
            </a:r>
            <a:r>
              <a:rPr lang="en-US" altLang="ko-KR" sz="1600" baseline="-25000" dirty="0">
                <a:latin typeface="Segoe UI Semilight" panose="020B0402040204020203" pitchFamily="34" charset="0"/>
                <a:cs typeface="Segoe UI Semilight" panose="020B0402040204020203" pitchFamily="34" charset="0"/>
              </a:rPr>
              <a:t>β</a:t>
            </a:r>
            <a:r>
              <a:rPr lang="en-US" altLang="ko-KR" sz="1600" dirty="0">
                <a:latin typeface="Segoe UI Semilight" panose="020B0402040204020203" pitchFamily="34" charset="0"/>
                <a:cs typeface="Segoe UI Semilight" panose="020B0402040204020203" pitchFamily="34" charset="0"/>
              </a:rPr>
              <a:t> = the mass of most </a:t>
            </a:r>
            <a:r>
              <a:rPr lang="el-GR" altLang="ko-KR" sz="1600" dirty="0">
                <a:latin typeface="Segoe UI Semilight" panose="020B0402040204020203" pitchFamily="34" charset="0"/>
                <a:cs typeface="Segoe UI Semilight" panose="020B0402040204020203" pitchFamily="34" charset="0"/>
              </a:rPr>
              <a:t>β</a:t>
            </a:r>
            <a:r>
              <a:rPr lang="en-US" altLang="ko-KR" sz="1600" dirty="0">
                <a:latin typeface="Segoe UI Semilight" panose="020B0402040204020203" pitchFamily="34" charset="0"/>
                <a:cs typeface="Segoe UI Semilight" panose="020B0402040204020203" pitchFamily="34" charset="0"/>
              </a:rPr>
              <a:t>-stable nucleus of the isotope</a:t>
            </a:r>
            <a:endParaRPr lang="ko-KR" altLang="en-US" sz="1600" dirty="0">
              <a:latin typeface="Segoe UI Semilight" panose="020B0402040204020203" pitchFamily="34" charset="0"/>
              <a:cs typeface="Segoe UI Semilight" panose="020B0402040204020203" pitchFamily="34" charset="0"/>
            </a:endParaRPr>
          </a:p>
        </p:txBody>
      </p:sp>
      <p:grpSp>
        <p:nvGrpSpPr>
          <p:cNvPr id="23" name="그룹 22"/>
          <p:cNvGrpSpPr/>
          <p:nvPr/>
        </p:nvGrpSpPr>
        <p:grpSpPr>
          <a:xfrm>
            <a:off x="838916" y="2146744"/>
            <a:ext cx="10584521" cy="4483065"/>
            <a:chOff x="838916" y="1472059"/>
            <a:chExt cx="10584521" cy="4483065"/>
          </a:xfrm>
        </p:grpSpPr>
        <p:pic>
          <p:nvPicPr>
            <p:cNvPr id="3" name="그림 2"/>
            <p:cNvPicPr>
              <a:picLocks noChangeAspect="1"/>
            </p:cNvPicPr>
            <p:nvPr/>
          </p:nvPicPr>
          <p:blipFill>
            <a:blip r:embed="rId2"/>
            <a:stretch>
              <a:fillRect/>
            </a:stretch>
          </p:blipFill>
          <p:spPr>
            <a:xfrm>
              <a:off x="838916" y="1472059"/>
              <a:ext cx="4830740" cy="3470845"/>
            </a:xfrm>
            <a:prstGeom prst="rect">
              <a:avLst/>
            </a:prstGeom>
          </p:spPr>
        </p:pic>
        <p:pic>
          <p:nvPicPr>
            <p:cNvPr id="4" name="그림 3"/>
            <p:cNvPicPr>
              <a:picLocks noChangeAspect="1"/>
            </p:cNvPicPr>
            <p:nvPr/>
          </p:nvPicPr>
          <p:blipFill>
            <a:blip r:embed="rId3"/>
            <a:stretch>
              <a:fillRect/>
            </a:stretch>
          </p:blipFill>
          <p:spPr>
            <a:xfrm>
              <a:off x="5669656" y="1472059"/>
              <a:ext cx="5753781" cy="3705494"/>
            </a:xfrm>
            <a:prstGeom prst="rect">
              <a:avLst/>
            </a:prstGeom>
          </p:spPr>
        </p:pic>
        <p:cxnSp>
          <p:nvCxnSpPr>
            <p:cNvPr id="9" name="직선 화살표 연결선 8"/>
            <p:cNvCxnSpPr/>
            <p:nvPr/>
          </p:nvCxnSpPr>
          <p:spPr>
            <a:xfrm>
              <a:off x="1454028" y="5177553"/>
              <a:ext cx="40662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3329091" y="5585792"/>
              <a:ext cx="316112" cy="369332"/>
            </a:xfrm>
            <a:prstGeom prst="rect">
              <a:avLst/>
            </a:prstGeom>
          </p:spPr>
          <p:txBody>
            <a:bodyPr wrap="none">
              <a:spAutoFit/>
            </a:bodyPr>
            <a:lstStyle/>
            <a:p>
              <a:r>
                <a:rPr lang="en-US" altLang="ko-KR" b="1" dirty="0">
                  <a:latin typeface="Segoe UI Semilight" panose="020B0402040204020203" pitchFamily="34" charset="0"/>
                  <a:cs typeface="Segoe UI Semilight" panose="020B0402040204020203" pitchFamily="34" charset="0"/>
                </a:rPr>
                <a:t>Z</a:t>
              </a:r>
            </a:p>
          </p:txBody>
        </p:sp>
        <p:sp>
          <p:nvSpPr>
            <p:cNvPr id="12" name="직사각형 11"/>
            <p:cNvSpPr/>
            <p:nvPr/>
          </p:nvSpPr>
          <p:spPr>
            <a:xfrm>
              <a:off x="5042412" y="5174734"/>
              <a:ext cx="955711" cy="369332"/>
            </a:xfrm>
            <a:prstGeom prst="rect">
              <a:avLst/>
            </a:prstGeom>
          </p:spPr>
          <p:txBody>
            <a:bodyPr wrap="none">
              <a:spAutoFit/>
            </a:bodyPr>
            <a:lstStyle/>
            <a:p>
              <a:pPr algn="ctr"/>
              <a:r>
                <a:rPr lang="en-US" altLang="ko-KR" dirty="0">
                  <a:latin typeface="Segoe UI Semilight" panose="020B0402040204020203" pitchFamily="34" charset="0"/>
                  <a:cs typeface="Segoe UI Semilight" panose="020B0402040204020203" pitchFamily="34" charset="0"/>
                </a:rPr>
                <a:t>18 (</a:t>
              </a:r>
              <a:r>
                <a:rPr lang="en-US" altLang="ko-KR" baseline="-25000" dirty="0">
                  <a:latin typeface="Segoe UI Semilight" panose="020B0402040204020203" pitchFamily="34" charset="0"/>
                  <a:cs typeface="Segoe UI Semilight" panose="020B0402040204020203" pitchFamily="34" charset="0"/>
                </a:rPr>
                <a:t>18</a:t>
              </a:r>
              <a:r>
                <a:rPr lang="en-US" altLang="ko-KR" dirty="0">
                  <a:latin typeface="Segoe UI Semilight" panose="020B0402040204020203" pitchFamily="34" charset="0"/>
                  <a:cs typeface="Segoe UI Semilight" panose="020B0402040204020203" pitchFamily="34" charset="0"/>
                </a:rPr>
                <a:t>Ar)</a:t>
              </a:r>
            </a:p>
          </p:txBody>
        </p:sp>
        <p:sp>
          <p:nvSpPr>
            <p:cNvPr id="13" name="직사각형 12"/>
            <p:cNvSpPr/>
            <p:nvPr/>
          </p:nvSpPr>
          <p:spPr>
            <a:xfrm>
              <a:off x="1300781" y="5174734"/>
              <a:ext cx="306494" cy="369332"/>
            </a:xfrm>
            <a:prstGeom prst="rect">
              <a:avLst/>
            </a:prstGeom>
          </p:spPr>
          <p:txBody>
            <a:bodyPr wrap="none">
              <a:spAutoFit/>
            </a:bodyPr>
            <a:lstStyle/>
            <a:p>
              <a:pPr algn="ctr"/>
              <a:r>
                <a:rPr lang="en-US" altLang="ko-KR" dirty="0">
                  <a:latin typeface="Segoe UI Semilight" panose="020B0402040204020203" pitchFamily="34" charset="0"/>
                  <a:cs typeface="Segoe UI Semilight" panose="020B0402040204020203" pitchFamily="34" charset="0"/>
                </a:rPr>
                <a:t>0</a:t>
              </a:r>
            </a:p>
          </p:txBody>
        </p:sp>
        <p:cxnSp>
          <p:nvCxnSpPr>
            <p:cNvPr id="16" name="직선 연결선 15"/>
            <p:cNvCxnSpPr/>
            <p:nvPr/>
          </p:nvCxnSpPr>
          <p:spPr>
            <a:xfrm>
              <a:off x="1437094" y="4241800"/>
              <a:ext cx="0" cy="9357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5484161" y="4241800"/>
              <a:ext cx="0" cy="9357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3476441" y="1600200"/>
              <a:ext cx="0" cy="35773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3126535" y="5174734"/>
              <a:ext cx="696024" cy="369332"/>
            </a:xfrm>
            <a:prstGeom prst="rect">
              <a:avLst/>
            </a:prstGeom>
          </p:spPr>
          <p:txBody>
            <a:bodyPr wrap="none">
              <a:spAutoFit/>
            </a:bodyPr>
            <a:lstStyle/>
            <a:p>
              <a:pPr algn="ctr"/>
              <a:r>
                <a:rPr lang="en-US" altLang="ko-KR" dirty="0">
                  <a:latin typeface="Segoe UI Semilight" panose="020B0402040204020203" pitchFamily="34" charset="0"/>
                  <a:cs typeface="Segoe UI Semilight" panose="020B0402040204020203" pitchFamily="34" charset="0"/>
                </a:rPr>
                <a:t>9 (</a:t>
              </a:r>
              <a:r>
                <a:rPr lang="en-US" altLang="ko-KR" baseline="-25000" dirty="0">
                  <a:latin typeface="Segoe UI Semilight" panose="020B0402040204020203" pitchFamily="34" charset="0"/>
                  <a:cs typeface="Segoe UI Semilight" panose="020B0402040204020203" pitchFamily="34" charset="0"/>
                </a:rPr>
                <a:t>9</a:t>
              </a:r>
              <a:r>
                <a:rPr lang="en-US" altLang="ko-KR" dirty="0">
                  <a:latin typeface="Segoe UI Semilight" panose="020B0402040204020203" pitchFamily="34" charset="0"/>
                  <a:cs typeface="Segoe UI Semilight" panose="020B0402040204020203" pitchFamily="34" charset="0"/>
                </a:rPr>
                <a:t>F)</a:t>
              </a:r>
            </a:p>
          </p:txBody>
        </p:sp>
        <p:cxnSp>
          <p:nvCxnSpPr>
            <p:cNvPr id="26" name="직선 연결선 25"/>
            <p:cNvCxnSpPr/>
            <p:nvPr/>
          </p:nvCxnSpPr>
          <p:spPr>
            <a:xfrm>
              <a:off x="9657107" y="1662118"/>
              <a:ext cx="0" cy="283633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flipH="1">
              <a:off x="7709002" y="2789465"/>
              <a:ext cx="79347" cy="2600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flipV="1">
              <a:off x="7252536" y="3620070"/>
              <a:ext cx="210085" cy="275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6075152" y="1204838"/>
            <a:ext cx="6125395" cy="830997"/>
          </a:xfrm>
          <a:prstGeom prst="rect">
            <a:avLst/>
          </a:prstGeom>
          <a:noFill/>
        </p:spPr>
        <p:txBody>
          <a:bodyPr wrap="none" rtlCol="0">
            <a:spAutoFit/>
          </a:bodyPr>
          <a:lstStyle/>
          <a:p>
            <a:r>
              <a:rPr lang="en-US" altLang="ko-KR" sz="1600" dirty="0" err="1">
                <a:latin typeface="Segoe UI Semilight" panose="020B0402040204020203" pitchFamily="34" charset="0"/>
                <a:cs typeface="Segoe UI Semilight" panose="020B0402040204020203" pitchFamily="34" charset="0"/>
              </a:rPr>
              <a:t>ΔA</a:t>
            </a:r>
            <a:r>
              <a:rPr lang="en-US" altLang="ko-KR" sz="1600" baseline="-25000" dirty="0" err="1">
                <a:latin typeface="Segoe UI Semilight" panose="020B0402040204020203" pitchFamily="34" charset="0"/>
                <a:cs typeface="Segoe UI Semilight" panose="020B0402040204020203" pitchFamily="34" charset="0"/>
              </a:rPr>
              <a:t>peak</a:t>
            </a:r>
            <a:r>
              <a:rPr lang="en-US" altLang="ko-KR" sz="1600" dirty="0">
                <a:latin typeface="Segoe UI Semilight" panose="020B0402040204020203" pitchFamily="34" charset="0"/>
                <a:cs typeface="Segoe UI Semilight" panose="020B0402040204020203" pitchFamily="34" charset="0"/>
              </a:rPr>
              <a:t> = the peak position difference of fragmentation isotopic dist.</a:t>
            </a:r>
          </a:p>
          <a:p>
            <a:r>
              <a:rPr lang="en-US" altLang="ko-KR" sz="1600" dirty="0">
                <a:latin typeface="Segoe UI Semilight" panose="020B0402040204020203" pitchFamily="34" charset="0"/>
                <a:cs typeface="Segoe UI Semilight" panose="020B0402040204020203" pitchFamily="34" charset="0"/>
              </a:rPr>
              <a:t>              produced by </a:t>
            </a:r>
            <a:r>
              <a:rPr lang="en-US" altLang="ko-KR" sz="1600" baseline="30000" dirty="0">
                <a:latin typeface="Segoe UI Semilight" panose="020B0402040204020203" pitchFamily="34" charset="0"/>
                <a:cs typeface="Segoe UI Semilight" panose="020B0402040204020203" pitchFamily="34" charset="0"/>
              </a:rPr>
              <a:t>36</a:t>
            </a:r>
            <a:r>
              <a:rPr lang="en-US" altLang="ko-KR" sz="1600" dirty="0">
                <a:latin typeface="Segoe UI Semilight" panose="020B0402040204020203" pitchFamily="34" charset="0"/>
                <a:cs typeface="Segoe UI Semilight" panose="020B0402040204020203" pitchFamily="34" charset="0"/>
              </a:rPr>
              <a:t>Ar, </a:t>
            </a:r>
            <a:r>
              <a:rPr lang="en-US" altLang="ko-KR" sz="1600" baseline="30000" dirty="0">
                <a:latin typeface="Segoe UI Semilight" panose="020B0402040204020203" pitchFamily="34" charset="0"/>
                <a:cs typeface="Segoe UI Semilight" panose="020B0402040204020203" pitchFamily="34" charset="0"/>
              </a:rPr>
              <a:t>40</a:t>
            </a:r>
            <a:r>
              <a:rPr lang="en-US" altLang="ko-KR" sz="1600" dirty="0">
                <a:latin typeface="Segoe UI Semilight" panose="020B0402040204020203" pitchFamily="34" charset="0"/>
                <a:cs typeface="Segoe UI Semilight" panose="020B0402040204020203" pitchFamily="34" charset="0"/>
              </a:rPr>
              <a:t>Ar</a:t>
            </a:r>
          </a:p>
          <a:p>
            <a:r>
              <a:rPr lang="en-US" altLang="ko-KR" sz="1600" dirty="0" err="1">
                <a:latin typeface="Segoe UI Semilight" panose="020B0402040204020203" pitchFamily="34" charset="0"/>
                <a:cs typeface="Segoe UI Semilight" panose="020B0402040204020203" pitchFamily="34" charset="0"/>
              </a:rPr>
              <a:t>ΔA</a:t>
            </a:r>
            <a:r>
              <a:rPr lang="en-US" altLang="ko-KR" sz="1600" baseline="-25000" dirty="0" err="1">
                <a:latin typeface="Segoe UI Semilight" panose="020B0402040204020203" pitchFamily="34" charset="0"/>
                <a:cs typeface="Segoe UI Semilight" panose="020B0402040204020203" pitchFamily="34" charset="0"/>
              </a:rPr>
              <a:t>proj</a:t>
            </a:r>
            <a:r>
              <a:rPr lang="en-US" altLang="ko-KR" sz="1600" dirty="0">
                <a:latin typeface="Segoe UI Semilight" panose="020B0402040204020203" pitchFamily="34" charset="0"/>
                <a:cs typeface="Segoe UI Semilight" panose="020B0402040204020203" pitchFamily="34" charset="0"/>
              </a:rPr>
              <a:t> = 40 – 36 = 4</a:t>
            </a:r>
          </a:p>
        </p:txBody>
      </p:sp>
      <p:sp>
        <p:nvSpPr>
          <p:cNvPr id="24" name="TextBox 23"/>
          <p:cNvSpPr txBox="1"/>
          <p:nvPr/>
        </p:nvSpPr>
        <p:spPr>
          <a:xfrm>
            <a:off x="9657107" y="3999491"/>
            <a:ext cx="1978747" cy="338554"/>
          </a:xfrm>
          <a:prstGeom prst="rect">
            <a:avLst/>
          </a:prstGeom>
          <a:noFill/>
        </p:spPr>
        <p:txBody>
          <a:bodyPr wrap="none" rtlCol="0">
            <a:spAutoFit/>
          </a:bodyPr>
          <a:lstStyle/>
          <a:p>
            <a:r>
              <a:rPr lang="en-US" altLang="ko-KR" sz="1600" dirty="0">
                <a:latin typeface="Segoe UI Semilight" panose="020B0402040204020203" pitchFamily="34" charset="0"/>
                <a:cs typeface="Segoe UI Semilight" panose="020B0402040204020203" pitchFamily="34" charset="0"/>
              </a:rPr>
              <a:t>Strong Isospin effect</a:t>
            </a:r>
          </a:p>
        </p:txBody>
      </p:sp>
      <p:sp>
        <p:nvSpPr>
          <p:cNvPr id="25" name="TextBox 24"/>
          <p:cNvSpPr txBox="1"/>
          <p:nvPr/>
        </p:nvSpPr>
        <p:spPr>
          <a:xfrm>
            <a:off x="6965165" y="2380265"/>
            <a:ext cx="1713418" cy="584775"/>
          </a:xfrm>
          <a:prstGeom prst="rect">
            <a:avLst/>
          </a:prstGeom>
          <a:noFill/>
        </p:spPr>
        <p:txBody>
          <a:bodyPr wrap="none" rtlCol="0">
            <a:spAutoFit/>
          </a:bodyPr>
          <a:lstStyle/>
          <a:p>
            <a:pPr algn="r"/>
            <a:r>
              <a:rPr lang="en-US" altLang="ko-KR" sz="1600" dirty="0">
                <a:latin typeface="Segoe UI Semilight" panose="020B0402040204020203" pitchFamily="34" charset="0"/>
                <a:cs typeface="Segoe UI Semilight" panose="020B0402040204020203" pitchFamily="34" charset="0"/>
              </a:rPr>
              <a:t>Disappearance of</a:t>
            </a:r>
          </a:p>
          <a:p>
            <a:pPr algn="r"/>
            <a:r>
              <a:rPr lang="en-US" altLang="ko-KR" sz="1600" dirty="0">
                <a:latin typeface="Segoe UI Semilight" panose="020B0402040204020203" pitchFamily="34" charset="0"/>
                <a:cs typeface="Segoe UI Semilight" panose="020B0402040204020203" pitchFamily="34" charset="0"/>
              </a:rPr>
              <a:t>Isospin effect</a:t>
            </a:r>
          </a:p>
        </p:txBody>
      </p:sp>
      <p:sp>
        <p:nvSpPr>
          <p:cNvPr id="29" name="TextBox 28"/>
          <p:cNvSpPr txBox="1"/>
          <p:nvPr/>
        </p:nvSpPr>
        <p:spPr>
          <a:xfrm>
            <a:off x="7625320" y="3075949"/>
            <a:ext cx="530915" cy="338554"/>
          </a:xfrm>
          <a:prstGeom prst="rect">
            <a:avLst/>
          </a:prstGeom>
          <a:noFill/>
        </p:spPr>
        <p:txBody>
          <a:bodyPr wrap="none" rtlCol="0">
            <a:spAutoFit/>
          </a:bodyPr>
          <a:lstStyle/>
          <a:p>
            <a:pPr algn="r"/>
            <a:r>
              <a:rPr lang="en-US" altLang="ko-KR" sz="1600" baseline="30000" dirty="0">
                <a:latin typeface="Segoe UI Semilight" panose="020B0402040204020203" pitchFamily="34" charset="0"/>
                <a:cs typeface="Segoe UI Semilight" panose="020B0402040204020203" pitchFamily="34" charset="0"/>
              </a:rPr>
              <a:t>40</a:t>
            </a:r>
            <a:r>
              <a:rPr lang="en-US" altLang="ko-KR" sz="1600" dirty="0">
                <a:latin typeface="Segoe UI Semilight" panose="020B0402040204020203" pitchFamily="34" charset="0"/>
                <a:cs typeface="Segoe UI Semilight" panose="020B0402040204020203" pitchFamily="34" charset="0"/>
              </a:rPr>
              <a:t>Ar</a:t>
            </a:r>
          </a:p>
        </p:txBody>
      </p:sp>
      <p:sp>
        <p:nvSpPr>
          <p:cNvPr id="30" name="TextBox 29"/>
          <p:cNvSpPr txBox="1"/>
          <p:nvPr/>
        </p:nvSpPr>
        <p:spPr>
          <a:xfrm>
            <a:off x="6934911" y="4543543"/>
            <a:ext cx="527710" cy="338554"/>
          </a:xfrm>
          <a:prstGeom prst="rect">
            <a:avLst/>
          </a:prstGeom>
          <a:noFill/>
        </p:spPr>
        <p:txBody>
          <a:bodyPr wrap="none" rtlCol="0">
            <a:spAutoFit/>
          </a:bodyPr>
          <a:lstStyle/>
          <a:p>
            <a:pPr algn="r"/>
            <a:r>
              <a:rPr lang="en-US" altLang="ko-KR" sz="1600" baseline="30000" dirty="0">
                <a:latin typeface="Segoe UI Semilight" panose="020B0402040204020203" pitchFamily="34" charset="0"/>
                <a:cs typeface="Segoe UI Semilight" panose="020B0402040204020203" pitchFamily="34" charset="0"/>
              </a:rPr>
              <a:t>36</a:t>
            </a:r>
            <a:r>
              <a:rPr lang="en-US" altLang="ko-KR" sz="1600" dirty="0">
                <a:latin typeface="Segoe UI Semilight" panose="020B0402040204020203" pitchFamily="34" charset="0"/>
                <a:cs typeface="Segoe UI Semilight" panose="020B0402040204020203" pitchFamily="34" charset="0"/>
              </a:rPr>
              <a:t>Ar</a:t>
            </a:r>
          </a:p>
        </p:txBody>
      </p:sp>
      <p:sp>
        <p:nvSpPr>
          <p:cNvPr id="35" name="TextBox 34"/>
          <p:cNvSpPr txBox="1"/>
          <p:nvPr/>
        </p:nvSpPr>
        <p:spPr>
          <a:xfrm>
            <a:off x="8447665" y="6420966"/>
            <a:ext cx="3664786" cy="338554"/>
          </a:xfrm>
          <a:prstGeom prst="rect">
            <a:avLst/>
          </a:prstGeom>
          <a:noFill/>
        </p:spPr>
        <p:txBody>
          <a:bodyPr wrap="none" rtlCol="0">
            <a:spAutoFit/>
          </a:bodyPr>
          <a:lstStyle/>
          <a:p>
            <a:pPr algn="r"/>
            <a:r>
              <a:rPr lang="ko-KR" altLang="en-US" sz="1600" i="1" dirty="0">
                <a:latin typeface="Segoe UI Semilight" panose="020B0402040204020203" pitchFamily="34" charset="0"/>
                <a:cs typeface="Segoe UI Semilight" panose="020B0402040204020203" pitchFamily="34" charset="0"/>
              </a:rPr>
              <a:t>읽어볼 논문</a:t>
            </a:r>
            <a:r>
              <a:rPr lang="en-US" altLang="ko-KR" sz="1600" i="1" dirty="0">
                <a:latin typeface="Segoe UI Semilight" panose="020B0402040204020203" pitchFamily="34" charset="0"/>
                <a:cs typeface="Segoe UI Semilight" panose="020B0402040204020203" pitchFamily="34" charset="0"/>
              </a:rPr>
              <a:t>: PhysRevC.61(2000)044610.</a:t>
            </a:r>
            <a:endParaRPr lang="ko-KR" altLang="en-US" sz="1600" i="1" dirty="0">
              <a:latin typeface="Segoe UI Semilight" panose="020B0402040204020203" pitchFamily="34" charset="0"/>
              <a:cs typeface="Segoe UI Semilight" panose="020B0402040204020203" pitchFamily="34" charset="0"/>
            </a:endParaRPr>
          </a:p>
        </p:txBody>
      </p:sp>
      <p:sp>
        <p:nvSpPr>
          <p:cNvPr id="36" name="직사각형 35"/>
          <p:cNvSpPr/>
          <p:nvPr/>
        </p:nvSpPr>
        <p:spPr>
          <a:xfrm>
            <a:off x="693140" y="663041"/>
            <a:ext cx="1487907" cy="369332"/>
          </a:xfrm>
          <a:prstGeom prst="rect">
            <a:avLst/>
          </a:prstGeom>
          <a:ln>
            <a:solidFill>
              <a:srgbClr val="FF0000"/>
            </a:solidFill>
          </a:ln>
        </p:spPr>
        <p:txBody>
          <a:bodyPr wrap="none">
            <a:spAutoFit/>
          </a:bodyPr>
          <a:lstStyle/>
          <a:p>
            <a:pPr algn="r"/>
            <a:r>
              <a:rPr lang="en-US" altLang="ko-KR" dirty="0">
                <a:solidFill>
                  <a:srgbClr val="FF0000"/>
                </a:solidFill>
                <a:latin typeface="Segoe UI Semilight" panose="020B0402040204020203" pitchFamily="34" charset="0"/>
                <a:cs typeface="Segoe UI Semilight" panose="020B0402040204020203" pitchFamily="34" charset="0"/>
              </a:rPr>
              <a:t>Isospin effect</a:t>
            </a:r>
          </a:p>
        </p:txBody>
      </p:sp>
    </p:spTree>
    <p:extLst>
      <p:ext uri="{BB962C8B-B14F-4D97-AF65-F5344CB8AC3E}">
        <p14:creationId xmlns:p14="http://schemas.microsoft.com/office/powerpoint/2010/main" val="699143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8301" y="132039"/>
            <a:ext cx="7601440" cy="424732"/>
          </a:xfrm>
        </p:spPr>
        <p:txBody>
          <a:bodyPr/>
          <a:lstStyle/>
          <a:p>
            <a:r>
              <a:rPr lang="en-US" altLang="ko-KR" dirty="0"/>
              <a:t>Fragmentation Reactions of 57 MeV/u </a:t>
            </a:r>
            <a:r>
              <a:rPr lang="en-US" altLang="ko-KR" baseline="30000" dirty="0"/>
              <a:t>40</a:t>
            </a:r>
            <a:r>
              <a:rPr lang="en-US" altLang="ko-KR" dirty="0"/>
              <a:t>Ar on </a:t>
            </a:r>
            <a:r>
              <a:rPr lang="en-US" altLang="ko-KR" baseline="30000" dirty="0"/>
              <a:t>9</a:t>
            </a:r>
            <a:r>
              <a:rPr lang="en-US" altLang="ko-KR" dirty="0"/>
              <a:t>Be/</a:t>
            </a:r>
            <a:r>
              <a:rPr lang="en-US" altLang="ko-KR" baseline="30000" dirty="0"/>
              <a:t>181</a:t>
            </a:r>
            <a:r>
              <a:rPr lang="en-US" altLang="ko-KR" dirty="0"/>
              <a:t>Ta</a:t>
            </a:r>
            <a:endParaRPr lang="ko-KR" altLang="en-US" dirty="0"/>
          </a:p>
        </p:txBody>
      </p:sp>
      <p:sp>
        <p:nvSpPr>
          <p:cNvPr id="3" name="슬라이드 번호 개체 틀 2"/>
          <p:cNvSpPr>
            <a:spLocks noGrp="1"/>
          </p:cNvSpPr>
          <p:nvPr>
            <p:ph type="sldNum" sz="quarter" idx="12"/>
          </p:nvPr>
        </p:nvSpPr>
        <p:spPr/>
        <p:txBody>
          <a:bodyPr/>
          <a:lstStyle/>
          <a:p>
            <a:fld id="{8BA1AD79-10DC-4FFB-ABEA-6606848873D2}" type="slidenum">
              <a:rPr lang="ko-KR" altLang="en-US" smtClean="0"/>
              <a:pPr/>
              <a:t>38</a:t>
            </a:fld>
            <a:endParaRPr lang="ko-KR" altLang="en-US" dirty="0"/>
          </a:p>
        </p:txBody>
      </p:sp>
      <p:sp>
        <p:nvSpPr>
          <p:cNvPr id="4" name="TextBox 3"/>
          <p:cNvSpPr txBox="1"/>
          <p:nvPr/>
        </p:nvSpPr>
        <p:spPr>
          <a:xfrm>
            <a:off x="199288" y="706075"/>
            <a:ext cx="8530797" cy="338554"/>
          </a:xfrm>
          <a:prstGeom prst="rect">
            <a:avLst/>
          </a:prstGeom>
          <a:noFill/>
        </p:spPr>
        <p:txBody>
          <a:bodyPr wrap="none" rtlCol="0">
            <a:spAutoFit/>
          </a:bodyPr>
          <a:lstStyle/>
          <a:p>
            <a:r>
              <a:rPr lang="en-US" altLang="ko-KR" sz="1600" dirty="0">
                <a:latin typeface="Segoe UI Semilight" panose="020B0402040204020203" pitchFamily="34" charset="0"/>
                <a:cs typeface="Segoe UI Semilight" panose="020B0402040204020203" pitchFamily="34" charset="0"/>
              </a:rPr>
              <a:t>Radioactive Ion Beam Lien in Lanzhou (RIBLL)</a:t>
            </a:r>
            <a:r>
              <a:rPr lang="ko-KR" altLang="en-US" sz="1600" dirty="0">
                <a:latin typeface="Segoe UI Semilight" panose="020B0402040204020203" pitchFamily="34" charset="0"/>
                <a:cs typeface="Segoe UI Semilight" panose="020B0402040204020203" pitchFamily="34" charset="0"/>
              </a:rPr>
              <a:t> </a:t>
            </a:r>
            <a:r>
              <a:rPr lang="en-US" altLang="ko-KR" sz="1600" dirty="0">
                <a:latin typeface="Segoe UI Semilight" panose="020B0402040204020203" pitchFamily="34" charset="0"/>
                <a:cs typeface="Segoe UI Semilight" panose="020B0402040204020203" pitchFamily="34" charset="0"/>
              </a:rPr>
              <a:t>at Heavy-Ion Research Facility in Lanzhou (HIRFL)</a:t>
            </a:r>
          </a:p>
        </p:txBody>
      </p:sp>
      <p:sp>
        <p:nvSpPr>
          <p:cNvPr id="5" name="TextBox 4"/>
          <p:cNvSpPr txBox="1"/>
          <p:nvPr/>
        </p:nvSpPr>
        <p:spPr>
          <a:xfrm>
            <a:off x="199288" y="1105086"/>
            <a:ext cx="10683181" cy="584775"/>
          </a:xfrm>
          <a:prstGeom prst="rect">
            <a:avLst/>
          </a:prstGeom>
          <a:noFill/>
        </p:spPr>
        <p:txBody>
          <a:bodyPr wrap="none" rtlCol="0">
            <a:spAutoFit/>
          </a:bodyPr>
          <a:lstStyle/>
          <a:p>
            <a:r>
              <a:rPr lang="en-US" altLang="ko-KR" sz="1600" dirty="0">
                <a:latin typeface="Segoe UI Semilight" panose="020B0402040204020203" pitchFamily="34" charset="0"/>
                <a:cs typeface="Segoe UI Semilight" panose="020B0402040204020203" pitchFamily="34" charset="0"/>
              </a:rPr>
              <a:t>Momentum distribution has an asymmetric shape with a tail at the low-momentum side</a:t>
            </a:r>
          </a:p>
          <a:p>
            <a:r>
              <a:rPr lang="en-US" altLang="ko-KR" sz="1600" dirty="0">
                <a:latin typeface="Segoe UI Semilight" panose="020B0402040204020203" pitchFamily="34" charset="0"/>
                <a:cs typeface="Segoe UI Semilight" panose="020B0402040204020203" pitchFamily="34" charset="0"/>
              </a:rPr>
              <a:t>Production XS far from the stability valley are enhanced in the reaction on </a:t>
            </a:r>
            <a:r>
              <a:rPr lang="en-US" altLang="ko-KR" sz="1600" baseline="30000" dirty="0">
                <a:latin typeface="Segoe UI Semilight" panose="020B0402040204020203" pitchFamily="34" charset="0"/>
                <a:cs typeface="Segoe UI Semilight" panose="020B0402040204020203" pitchFamily="34" charset="0"/>
              </a:rPr>
              <a:t>181</a:t>
            </a:r>
            <a:r>
              <a:rPr lang="en-US" altLang="ko-KR" sz="1600" dirty="0">
                <a:latin typeface="Segoe UI Semilight" panose="020B0402040204020203" pitchFamily="34" charset="0"/>
                <a:cs typeface="Segoe UI Semilight" panose="020B0402040204020203" pitchFamily="34" charset="0"/>
              </a:rPr>
              <a:t>Ta target (Breakdown of Factorization, BOF)</a:t>
            </a:r>
          </a:p>
        </p:txBody>
      </p:sp>
      <p:sp>
        <p:nvSpPr>
          <p:cNvPr id="7" name="직사각형 6"/>
          <p:cNvSpPr/>
          <p:nvPr/>
        </p:nvSpPr>
        <p:spPr>
          <a:xfrm>
            <a:off x="307353" y="1692127"/>
            <a:ext cx="6096000" cy="954107"/>
          </a:xfrm>
          <a:prstGeom prst="rect">
            <a:avLst/>
          </a:prstGeom>
        </p:spPr>
        <p:txBody>
          <a:bodyPr>
            <a:spAutoFit/>
          </a:bodyPr>
          <a:lstStyle/>
          <a:p>
            <a:pPr lvl="0"/>
            <a:r>
              <a:rPr lang="en-US" altLang="ko-KR" sz="1400" dirty="0">
                <a:solidFill>
                  <a:prstClr val="black"/>
                </a:solidFill>
                <a:latin typeface="Segoe UI Semilight" panose="020B0402040204020203" pitchFamily="34" charset="0"/>
                <a:cs typeface="Segoe UI Semilight" panose="020B0402040204020203" pitchFamily="34" charset="0"/>
              </a:rPr>
              <a:t>(1) M. </a:t>
            </a:r>
            <a:r>
              <a:rPr lang="en-US" altLang="ko-KR" sz="1400" dirty="0" err="1">
                <a:solidFill>
                  <a:prstClr val="black"/>
                </a:solidFill>
                <a:latin typeface="Segoe UI Semilight" panose="020B0402040204020203" pitchFamily="34" charset="0"/>
                <a:cs typeface="Segoe UI Semilight" panose="020B0402040204020203" pitchFamily="34" charset="0"/>
              </a:rPr>
              <a:t>Mocko</a:t>
            </a:r>
            <a:r>
              <a:rPr lang="en-US" altLang="ko-KR" sz="1400" dirty="0">
                <a:solidFill>
                  <a:prstClr val="black"/>
                </a:solidFill>
                <a:latin typeface="Segoe UI Semilight" panose="020B0402040204020203" pitchFamily="34" charset="0"/>
                <a:cs typeface="Segoe UI Semilight" panose="020B0402040204020203" pitchFamily="34" charset="0"/>
              </a:rPr>
              <a:t>, </a:t>
            </a:r>
            <a:r>
              <a:rPr lang="en-US" altLang="ko-KR" sz="1400" baseline="30000" dirty="0">
                <a:solidFill>
                  <a:prstClr val="black"/>
                </a:solidFill>
                <a:latin typeface="Segoe UI Semilight" panose="020B0402040204020203" pitchFamily="34" charset="0"/>
                <a:cs typeface="Segoe UI Semilight" panose="020B0402040204020203" pitchFamily="34" charset="0"/>
              </a:rPr>
              <a:t>9</a:t>
            </a:r>
            <a:r>
              <a:rPr lang="en-US" altLang="ko-KR" sz="1400" dirty="0">
                <a:solidFill>
                  <a:prstClr val="black"/>
                </a:solidFill>
                <a:latin typeface="Segoe UI Semilight" panose="020B0402040204020203" pitchFamily="34" charset="0"/>
                <a:cs typeface="Segoe UI Semilight" panose="020B0402040204020203" pitchFamily="34" charset="0"/>
              </a:rPr>
              <a:t>Be/</a:t>
            </a:r>
            <a:r>
              <a:rPr lang="en-US" altLang="ko-KR" sz="1400" baseline="30000" dirty="0">
                <a:solidFill>
                  <a:prstClr val="black"/>
                </a:solidFill>
                <a:latin typeface="Segoe UI Semilight" panose="020B0402040204020203" pitchFamily="34" charset="0"/>
                <a:cs typeface="Segoe UI Semilight" panose="020B0402040204020203" pitchFamily="34" charset="0"/>
              </a:rPr>
              <a:t>181</a:t>
            </a:r>
            <a:r>
              <a:rPr lang="en-US" altLang="ko-KR" sz="1400" dirty="0">
                <a:solidFill>
                  <a:prstClr val="black"/>
                </a:solidFill>
                <a:latin typeface="Segoe UI Semilight" panose="020B0402040204020203" pitchFamily="34" charset="0"/>
                <a:cs typeface="Segoe UI Semilight" panose="020B0402040204020203" pitchFamily="34" charset="0"/>
              </a:rPr>
              <a:t>Ta + 64 MeV/u </a:t>
            </a:r>
            <a:r>
              <a:rPr lang="en-US" altLang="ko-KR" sz="1400" baseline="30000" dirty="0">
                <a:solidFill>
                  <a:prstClr val="black"/>
                </a:solidFill>
                <a:latin typeface="Segoe UI Semilight" panose="020B0402040204020203" pitchFamily="34" charset="0"/>
                <a:cs typeface="Segoe UI Semilight" panose="020B0402040204020203" pitchFamily="34" charset="0"/>
              </a:rPr>
              <a:t>86</a:t>
            </a:r>
            <a:r>
              <a:rPr lang="en-US" altLang="ko-KR" sz="1400" dirty="0">
                <a:solidFill>
                  <a:prstClr val="black"/>
                </a:solidFill>
                <a:latin typeface="Segoe UI Semilight" panose="020B0402040204020203" pitchFamily="34" charset="0"/>
                <a:cs typeface="Segoe UI Semilight" panose="020B0402040204020203" pitchFamily="34" charset="0"/>
              </a:rPr>
              <a:t>Kr</a:t>
            </a:r>
          </a:p>
          <a:p>
            <a:pPr lvl="0"/>
            <a:r>
              <a:rPr lang="en-US" altLang="ko-KR" sz="1400" dirty="0">
                <a:solidFill>
                  <a:prstClr val="black"/>
                </a:solidFill>
                <a:latin typeface="Segoe UI Semilight" panose="020B0402040204020203" pitchFamily="34" charset="0"/>
                <a:cs typeface="Segoe UI Semilight" panose="020B0402040204020203" pitchFamily="34" charset="0"/>
              </a:rPr>
              <a:t>(2) M. </a:t>
            </a:r>
            <a:r>
              <a:rPr lang="en-US" altLang="ko-KR" sz="1400" dirty="0" err="1">
                <a:solidFill>
                  <a:prstClr val="black"/>
                </a:solidFill>
                <a:latin typeface="Segoe UI Semilight" panose="020B0402040204020203" pitchFamily="34" charset="0"/>
                <a:cs typeface="Segoe UI Semilight" panose="020B0402040204020203" pitchFamily="34" charset="0"/>
              </a:rPr>
              <a:t>Mocko</a:t>
            </a:r>
            <a:r>
              <a:rPr lang="en-US" altLang="ko-KR" sz="1400" dirty="0">
                <a:solidFill>
                  <a:prstClr val="black"/>
                </a:solidFill>
                <a:latin typeface="Segoe UI Semilight" panose="020B0402040204020203" pitchFamily="34" charset="0"/>
                <a:cs typeface="Segoe UI Semilight" panose="020B0402040204020203" pitchFamily="34" charset="0"/>
              </a:rPr>
              <a:t>, </a:t>
            </a:r>
            <a:r>
              <a:rPr lang="en-US" altLang="ko-KR" sz="1400" baseline="30000" dirty="0">
                <a:solidFill>
                  <a:prstClr val="black"/>
                </a:solidFill>
                <a:latin typeface="Segoe UI Semilight" panose="020B0402040204020203" pitchFamily="34" charset="0"/>
                <a:cs typeface="Segoe UI Semilight" panose="020B0402040204020203" pitchFamily="34" charset="0"/>
              </a:rPr>
              <a:t>9</a:t>
            </a:r>
            <a:r>
              <a:rPr lang="en-US" altLang="ko-KR" sz="1400" dirty="0">
                <a:solidFill>
                  <a:prstClr val="black"/>
                </a:solidFill>
                <a:latin typeface="Segoe UI Semilight" panose="020B0402040204020203" pitchFamily="34" charset="0"/>
                <a:cs typeface="Segoe UI Semilight" panose="020B0402040204020203" pitchFamily="34" charset="0"/>
              </a:rPr>
              <a:t>Be/</a:t>
            </a:r>
            <a:r>
              <a:rPr lang="en-US" altLang="ko-KR" sz="1400" baseline="30000" dirty="0">
                <a:solidFill>
                  <a:prstClr val="black"/>
                </a:solidFill>
                <a:latin typeface="Segoe UI Semilight" panose="020B0402040204020203" pitchFamily="34" charset="0"/>
                <a:cs typeface="Segoe UI Semilight" panose="020B0402040204020203" pitchFamily="34" charset="0"/>
              </a:rPr>
              <a:t>181</a:t>
            </a:r>
            <a:r>
              <a:rPr lang="en-US" altLang="ko-KR" sz="1400" dirty="0">
                <a:solidFill>
                  <a:prstClr val="black"/>
                </a:solidFill>
                <a:latin typeface="Segoe UI Semilight" panose="020B0402040204020203" pitchFamily="34" charset="0"/>
                <a:cs typeface="Segoe UI Semilight" panose="020B0402040204020203" pitchFamily="34" charset="0"/>
              </a:rPr>
              <a:t>Ta + 140 MeV/u </a:t>
            </a:r>
            <a:r>
              <a:rPr lang="en-US" altLang="ko-KR" sz="1400" baseline="30000" dirty="0">
                <a:solidFill>
                  <a:prstClr val="black"/>
                </a:solidFill>
                <a:latin typeface="Segoe UI Semilight" panose="020B0402040204020203" pitchFamily="34" charset="0"/>
                <a:cs typeface="Segoe UI Semilight" panose="020B0402040204020203" pitchFamily="34" charset="0"/>
              </a:rPr>
              <a:t>58,64</a:t>
            </a:r>
            <a:r>
              <a:rPr lang="en-US" altLang="ko-KR" sz="1400" dirty="0">
                <a:solidFill>
                  <a:prstClr val="black"/>
                </a:solidFill>
                <a:latin typeface="Segoe UI Semilight" panose="020B0402040204020203" pitchFamily="34" charset="0"/>
                <a:cs typeface="Segoe UI Semilight" panose="020B0402040204020203" pitchFamily="34" charset="0"/>
              </a:rPr>
              <a:t>Ni </a:t>
            </a:r>
          </a:p>
          <a:p>
            <a:pPr lvl="0"/>
            <a:r>
              <a:rPr lang="en-US" altLang="ko-KR" sz="1400" dirty="0">
                <a:solidFill>
                  <a:prstClr val="black"/>
                </a:solidFill>
                <a:latin typeface="Segoe UI Semilight" panose="020B0402040204020203" pitchFamily="34" charset="0"/>
                <a:cs typeface="Segoe UI Semilight" panose="020B0402040204020203" pitchFamily="34" charset="0"/>
              </a:rPr>
              <a:t>(3) M. </a:t>
            </a:r>
            <a:r>
              <a:rPr lang="en-US" altLang="ko-KR" sz="1400" dirty="0" err="1">
                <a:solidFill>
                  <a:prstClr val="black"/>
                </a:solidFill>
                <a:latin typeface="Segoe UI Semilight" panose="020B0402040204020203" pitchFamily="34" charset="0"/>
                <a:cs typeface="Segoe UI Semilight" panose="020B0402040204020203" pitchFamily="34" charset="0"/>
              </a:rPr>
              <a:t>Notani</a:t>
            </a:r>
            <a:r>
              <a:rPr lang="en-US" altLang="ko-KR" sz="1400" dirty="0">
                <a:solidFill>
                  <a:prstClr val="black"/>
                </a:solidFill>
                <a:latin typeface="Segoe UI Semilight" panose="020B0402040204020203" pitchFamily="34" charset="0"/>
                <a:cs typeface="Segoe UI Semilight" panose="020B0402040204020203" pitchFamily="34" charset="0"/>
              </a:rPr>
              <a:t>, </a:t>
            </a:r>
            <a:r>
              <a:rPr lang="en-US" altLang="ko-KR" sz="1400" baseline="30000" dirty="0">
                <a:solidFill>
                  <a:prstClr val="black"/>
                </a:solidFill>
                <a:latin typeface="Segoe UI Semilight" panose="020B0402040204020203" pitchFamily="34" charset="0"/>
                <a:cs typeface="Segoe UI Semilight" panose="020B0402040204020203" pitchFamily="34" charset="0"/>
              </a:rPr>
              <a:t>9</a:t>
            </a:r>
            <a:r>
              <a:rPr lang="en-US" altLang="ko-KR" sz="1400" dirty="0">
                <a:solidFill>
                  <a:prstClr val="black"/>
                </a:solidFill>
                <a:latin typeface="Segoe UI Semilight" panose="020B0402040204020203" pitchFamily="34" charset="0"/>
                <a:cs typeface="Segoe UI Semilight" panose="020B0402040204020203" pitchFamily="34" charset="0"/>
              </a:rPr>
              <a:t>Be/</a:t>
            </a:r>
            <a:r>
              <a:rPr lang="en-US" altLang="ko-KR" sz="1400" baseline="30000" dirty="0">
                <a:solidFill>
                  <a:prstClr val="black"/>
                </a:solidFill>
                <a:latin typeface="Segoe UI Semilight" panose="020B0402040204020203" pitchFamily="34" charset="0"/>
                <a:cs typeface="Segoe UI Semilight" panose="020B0402040204020203" pitchFamily="34" charset="0"/>
              </a:rPr>
              <a:t>181</a:t>
            </a:r>
            <a:r>
              <a:rPr lang="en-US" altLang="ko-KR" sz="1400" dirty="0">
                <a:solidFill>
                  <a:prstClr val="black"/>
                </a:solidFill>
                <a:latin typeface="Segoe UI Semilight" panose="020B0402040204020203" pitchFamily="34" charset="0"/>
                <a:cs typeface="Segoe UI Semilight" panose="020B0402040204020203" pitchFamily="34" charset="0"/>
              </a:rPr>
              <a:t>Ta + 90-94 MeV/u </a:t>
            </a:r>
            <a:r>
              <a:rPr lang="en-US" altLang="ko-KR" sz="1400" baseline="30000" dirty="0">
                <a:solidFill>
                  <a:prstClr val="black"/>
                </a:solidFill>
                <a:latin typeface="Segoe UI Semilight" panose="020B0402040204020203" pitchFamily="34" charset="0"/>
                <a:cs typeface="Segoe UI Semilight" panose="020B0402040204020203" pitchFamily="34" charset="0"/>
              </a:rPr>
              <a:t>40</a:t>
            </a:r>
            <a:r>
              <a:rPr lang="en-US" altLang="ko-KR" sz="1400" dirty="0">
                <a:solidFill>
                  <a:prstClr val="black"/>
                </a:solidFill>
                <a:latin typeface="Segoe UI Semilight" panose="020B0402040204020203" pitchFamily="34" charset="0"/>
                <a:cs typeface="Segoe UI Semilight" panose="020B0402040204020203" pitchFamily="34" charset="0"/>
              </a:rPr>
              <a:t>Ar</a:t>
            </a:r>
          </a:p>
          <a:p>
            <a:pPr lvl="0"/>
            <a:r>
              <a:rPr lang="en-US" altLang="ko-KR" sz="1400" dirty="0">
                <a:solidFill>
                  <a:prstClr val="black"/>
                </a:solidFill>
                <a:latin typeface="Segoe UI Semilight" panose="020B0402040204020203" pitchFamily="34" charset="0"/>
                <a:cs typeface="Segoe UI Semilight" panose="020B0402040204020203" pitchFamily="34" charset="0"/>
              </a:rPr>
              <a:t>(4) E. Kwan, </a:t>
            </a:r>
            <a:r>
              <a:rPr lang="en-US" altLang="ko-KR" sz="1400" baseline="30000" dirty="0">
                <a:solidFill>
                  <a:prstClr val="black"/>
                </a:solidFill>
                <a:latin typeface="Segoe UI Semilight" panose="020B0402040204020203" pitchFamily="34" charset="0"/>
                <a:cs typeface="Segoe UI Semilight" panose="020B0402040204020203" pitchFamily="34" charset="0"/>
              </a:rPr>
              <a:t>9</a:t>
            </a:r>
            <a:r>
              <a:rPr lang="en-US" altLang="ko-KR" sz="1400" dirty="0">
                <a:solidFill>
                  <a:prstClr val="black"/>
                </a:solidFill>
                <a:latin typeface="Segoe UI Semilight" panose="020B0402040204020203" pitchFamily="34" charset="0"/>
                <a:cs typeface="Segoe UI Semilight" panose="020B0402040204020203" pitchFamily="34" charset="0"/>
              </a:rPr>
              <a:t>Be/</a:t>
            </a:r>
            <a:r>
              <a:rPr lang="en-US" altLang="ko-KR" sz="1400" baseline="30000" dirty="0">
                <a:solidFill>
                  <a:prstClr val="black"/>
                </a:solidFill>
                <a:latin typeface="Segoe UI Semilight" panose="020B0402040204020203" pitchFamily="34" charset="0"/>
                <a:cs typeface="Segoe UI Semilight" panose="020B0402040204020203" pitchFamily="34" charset="0"/>
              </a:rPr>
              <a:t>181</a:t>
            </a:r>
            <a:r>
              <a:rPr lang="en-US" altLang="ko-KR" sz="1400" dirty="0">
                <a:solidFill>
                  <a:prstClr val="black"/>
                </a:solidFill>
                <a:latin typeface="Segoe UI Semilight" panose="020B0402040204020203" pitchFamily="34" charset="0"/>
                <a:cs typeface="Segoe UI Semilight" panose="020B0402040204020203" pitchFamily="34" charset="0"/>
              </a:rPr>
              <a:t>Ta + 140 MeV/u </a:t>
            </a:r>
            <a:r>
              <a:rPr lang="en-US" altLang="ko-KR" sz="1400" baseline="30000" dirty="0">
                <a:solidFill>
                  <a:prstClr val="black"/>
                </a:solidFill>
                <a:latin typeface="Segoe UI Semilight" panose="020B0402040204020203" pitchFamily="34" charset="0"/>
                <a:cs typeface="Segoe UI Semilight" panose="020B0402040204020203" pitchFamily="34" charset="0"/>
              </a:rPr>
              <a:t>40</a:t>
            </a:r>
            <a:r>
              <a:rPr lang="en-US" altLang="ko-KR" sz="1400" dirty="0">
                <a:solidFill>
                  <a:prstClr val="black"/>
                </a:solidFill>
                <a:latin typeface="Segoe UI Semilight" panose="020B0402040204020203" pitchFamily="34" charset="0"/>
                <a:cs typeface="Segoe UI Semilight" panose="020B0402040204020203" pitchFamily="34" charset="0"/>
              </a:rPr>
              <a:t>Ar</a:t>
            </a:r>
          </a:p>
        </p:txBody>
      </p:sp>
      <p:grpSp>
        <p:nvGrpSpPr>
          <p:cNvPr id="20" name="그룹 19"/>
          <p:cNvGrpSpPr/>
          <p:nvPr/>
        </p:nvGrpSpPr>
        <p:grpSpPr>
          <a:xfrm>
            <a:off x="4771830" y="1911607"/>
            <a:ext cx="4087840" cy="2140035"/>
            <a:chOff x="7909185" y="1911607"/>
            <a:chExt cx="4087840" cy="2140035"/>
          </a:xfrm>
        </p:grpSpPr>
        <p:pic>
          <p:nvPicPr>
            <p:cNvPr id="9" name="그림 8"/>
            <p:cNvPicPr>
              <a:picLocks noChangeAspect="1"/>
            </p:cNvPicPr>
            <p:nvPr/>
          </p:nvPicPr>
          <p:blipFill>
            <a:blip r:embed="rId2"/>
            <a:stretch>
              <a:fillRect/>
            </a:stretch>
          </p:blipFill>
          <p:spPr>
            <a:xfrm>
              <a:off x="7909185" y="1911607"/>
              <a:ext cx="4087840" cy="1920880"/>
            </a:xfrm>
            <a:prstGeom prst="rect">
              <a:avLst/>
            </a:prstGeom>
          </p:spPr>
        </p:pic>
        <p:sp>
          <p:nvSpPr>
            <p:cNvPr id="11" name="직사각형 10"/>
            <p:cNvSpPr/>
            <p:nvPr/>
          </p:nvSpPr>
          <p:spPr>
            <a:xfrm>
              <a:off x="8508809" y="3774643"/>
              <a:ext cx="2888611" cy="276999"/>
            </a:xfrm>
            <a:prstGeom prst="rect">
              <a:avLst/>
            </a:prstGeom>
          </p:spPr>
          <p:txBody>
            <a:bodyPr wrap="none">
              <a:spAutoFit/>
            </a:bodyPr>
            <a:lstStyle/>
            <a:p>
              <a:pPr algn="ctr"/>
              <a:r>
                <a:rPr lang="en-US" altLang="ko-KR" sz="1200" dirty="0">
                  <a:solidFill>
                    <a:prstClr val="black"/>
                  </a:solidFill>
                  <a:latin typeface="Segoe UI Semilight" panose="020B0402040204020203" pitchFamily="34" charset="0"/>
                  <a:cs typeface="Segoe UI Semilight" panose="020B0402040204020203" pitchFamily="34" charset="0"/>
                </a:rPr>
                <a:t>Layout of RIBALL and experimental setup</a:t>
              </a:r>
              <a:endParaRPr lang="ko-KR" altLang="en-US" sz="1400" dirty="0"/>
            </a:p>
          </p:txBody>
        </p:sp>
      </p:grpSp>
      <p:sp>
        <p:nvSpPr>
          <p:cNvPr id="14" name="TextBox 13"/>
          <p:cNvSpPr txBox="1"/>
          <p:nvPr/>
        </p:nvSpPr>
        <p:spPr>
          <a:xfrm>
            <a:off x="199288" y="2646234"/>
            <a:ext cx="3008837" cy="338554"/>
          </a:xfrm>
          <a:prstGeom prst="rect">
            <a:avLst/>
          </a:prstGeom>
          <a:noFill/>
        </p:spPr>
        <p:txBody>
          <a:bodyPr wrap="none" rtlCol="0">
            <a:spAutoFit/>
          </a:bodyPr>
          <a:lstStyle/>
          <a:p>
            <a:r>
              <a:rPr lang="en-US" altLang="ko-KR" sz="1600" b="1" dirty="0" err="1">
                <a:latin typeface="Segoe UI Semilight" panose="020B0402040204020203" pitchFamily="34" charset="0"/>
                <a:cs typeface="Segoe UI Semilight" panose="020B0402040204020203" pitchFamily="34" charset="0"/>
              </a:rPr>
              <a:t>ToF</a:t>
            </a:r>
            <a:r>
              <a:rPr lang="en-US" altLang="ko-KR" sz="1600" b="1" dirty="0">
                <a:latin typeface="Segoe UI Semilight" panose="020B0402040204020203" pitchFamily="34" charset="0"/>
                <a:cs typeface="Segoe UI Semilight" panose="020B0402040204020203" pitchFamily="34" charset="0"/>
              </a:rPr>
              <a:t>-ΔE-TKE-</a:t>
            </a:r>
            <a:r>
              <a:rPr lang="en-US" altLang="ko-KR" sz="1600" b="1" dirty="0" err="1">
                <a:latin typeface="Segoe UI Semilight" panose="020B0402040204020203" pitchFamily="34" charset="0"/>
                <a:cs typeface="Segoe UI Semilight" panose="020B0402040204020203" pitchFamily="34" charset="0"/>
              </a:rPr>
              <a:t>Bρ</a:t>
            </a:r>
            <a:r>
              <a:rPr lang="en-US" altLang="ko-KR" sz="1600" b="1" dirty="0">
                <a:latin typeface="Segoe UI Semilight" panose="020B0402040204020203" pitchFamily="34" charset="0"/>
                <a:cs typeface="Segoe UI Semilight" panose="020B0402040204020203" pitchFamily="34" charset="0"/>
              </a:rPr>
              <a:t> Method for PID</a:t>
            </a:r>
          </a:p>
        </p:txBody>
      </p:sp>
      <p:sp>
        <p:nvSpPr>
          <p:cNvPr id="15" name="직사각형 14"/>
          <p:cNvSpPr/>
          <p:nvPr/>
        </p:nvSpPr>
        <p:spPr>
          <a:xfrm>
            <a:off x="307353" y="2974424"/>
            <a:ext cx="6096000" cy="738664"/>
          </a:xfrm>
          <a:prstGeom prst="rect">
            <a:avLst/>
          </a:prstGeom>
        </p:spPr>
        <p:txBody>
          <a:bodyPr>
            <a:spAutoFit/>
          </a:bodyPr>
          <a:lstStyle/>
          <a:p>
            <a:pPr lvl="0"/>
            <a:r>
              <a:rPr lang="en-US" altLang="ko-KR" sz="1400" dirty="0">
                <a:solidFill>
                  <a:prstClr val="black"/>
                </a:solidFill>
                <a:latin typeface="Segoe UI Semilight" panose="020B0402040204020203" pitchFamily="34" charset="0"/>
                <a:cs typeface="Segoe UI Semilight" panose="020B0402040204020203" pitchFamily="34" charset="0"/>
              </a:rPr>
              <a:t>Flight Length = 17 m, Time Resolution = 0.3 ns (FWHM)</a:t>
            </a:r>
          </a:p>
          <a:p>
            <a:pPr lvl="0"/>
            <a:r>
              <a:rPr lang="en-US" altLang="ko-KR" sz="1400" dirty="0">
                <a:solidFill>
                  <a:prstClr val="black"/>
                </a:solidFill>
                <a:latin typeface="Segoe UI Semilight" panose="020B0402040204020203" pitchFamily="34" charset="0"/>
                <a:cs typeface="Segoe UI Semilight" panose="020B0402040204020203" pitchFamily="34" charset="0"/>
              </a:rPr>
              <a:t>ΔE at Si detector (325 </a:t>
            </a:r>
            <a:r>
              <a:rPr lang="en-US" altLang="ko-KR" sz="1400" dirty="0" err="1">
                <a:solidFill>
                  <a:prstClr val="black"/>
                </a:solidFill>
                <a:latin typeface="Segoe UI Semilight" panose="020B0402040204020203" pitchFamily="34" charset="0"/>
                <a:cs typeface="Segoe UI Semilight" panose="020B0402040204020203" pitchFamily="34" charset="0"/>
              </a:rPr>
              <a:t>μm</a:t>
            </a:r>
            <a:r>
              <a:rPr lang="en-US" altLang="ko-KR" sz="1400" dirty="0">
                <a:solidFill>
                  <a:prstClr val="black"/>
                </a:solidFill>
                <a:latin typeface="Segoe UI Semilight" panose="020B0402040204020203" pitchFamily="34" charset="0"/>
                <a:cs typeface="Segoe UI Semilight" panose="020B0402040204020203" pitchFamily="34" charset="0"/>
              </a:rPr>
              <a:t>), TKE at </a:t>
            </a:r>
            <a:r>
              <a:rPr lang="en-US" altLang="ko-KR" sz="1400" dirty="0" err="1">
                <a:solidFill>
                  <a:prstClr val="black"/>
                </a:solidFill>
                <a:latin typeface="Segoe UI Semilight" panose="020B0402040204020203" pitchFamily="34" charset="0"/>
                <a:cs typeface="Segoe UI Semilight" panose="020B0402040204020203" pitchFamily="34" charset="0"/>
              </a:rPr>
              <a:t>CsI</a:t>
            </a:r>
            <a:r>
              <a:rPr lang="en-US" altLang="ko-KR" sz="1400" dirty="0">
                <a:solidFill>
                  <a:prstClr val="black"/>
                </a:solidFill>
                <a:latin typeface="Segoe UI Semilight" panose="020B0402040204020203" pitchFamily="34" charset="0"/>
                <a:cs typeface="Segoe UI Semilight" panose="020B0402040204020203" pitchFamily="34" charset="0"/>
              </a:rPr>
              <a:t>(Tl) (1 cm)</a:t>
            </a:r>
          </a:p>
          <a:p>
            <a:pPr lvl="0"/>
            <a:r>
              <a:rPr lang="en-US" altLang="ko-KR" sz="1400" dirty="0">
                <a:solidFill>
                  <a:prstClr val="black"/>
                </a:solidFill>
                <a:latin typeface="Segoe UI Semilight" panose="020B0402040204020203" pitchFamily="34" charset="0"/>
                <a:cs typeface="Segoe UI Semilight" panose="020B0402040204020203" pitchFamily="34" charset="0"/>
              </a:rPr>
              <a:t>Three position-sensitive PPAC</a:t>
            </a:r>
          </a:p>
        </p:txBody>
      </p:sp>
      <p:sp>
        <p:nvSpPr>
          <p:cNvPr id="16" name="직사각형 15"/>
          <p:cNvSpPr/>
          <p:nvPr/>
        </p:nvSpPr>
        <p:spPr>
          <a:xfrm>
            <a:off x="199288" y="3713088"/>
            <a:ext cx="6096000" cy="338554"/>
          </a:xfrm>
          <a:prstGeom prst="rect">
            <a:avLst/>
          </a:prstGeom>
        </p:spPr>
        <p:txBody>
          <a:bodyPr>
            <a:spAutoFit/>
          </a:bodyPr>
          <a:lstStyle/>
          <a:p>
            <a:pPr lvl="0"/>
            <a:r>
              <a:rPr lang="en-US" altLang="ko-KR" sz="1600" b="1" dirty="0">
                <a:latin typeface="Segoe UI Semilight" panose="020B0402040204020203" pitchFamily="34" charset="0"/>
                <a:cs typeface="Segoe UI Semilight" panose="020B0402040204020203" pitchFamily="34" charset="0"/>
              </a:rPr>
              <a:t>Differential XS (</a:t>
            </a:r>
            <a:r>
              <a:rPr lang="en-US" altLang="ko-KR" sz="1600" b="1" dirty="0" err="1">
                <a:latin typeface="Segoe UI Semilight" panose="020B0402040204020203" pitchFamily="34" charset="0"/>
                <a:cs typeface="Segoe UI Semilight" panose="020B0402040204020203" pitchFamily="34" charset="0"/>
              </a:rPr>
              <a:t>dσ</a:t>
            </a:r>
            <a:r>
              <a:rPr lang="en-US" altLang="ko-KR" sz="1600" b="1" dirty="0">
                <a:latin typeface="Segoe UI Semilight" panose="020B0402040204020203" pitchFamily="34" charset="0"/>
                <a:cs typeface="Segoe UI Semilight" panose="020B0402040204020203" pitchFamily="34" charset="0"/>
              </a:rPr>
              <a:t>/</a:t>
            </a:r>
            <a:r>
              <a:rPr lang="en-US" altLang="ko-KR" sz="1600" b="1" dirty="0" err="1">
                <a:latin typeface="Segoe UI Semilight" panose="020B0402040204020203" pitchFamily="34" charset="0"/>
                <a:cs typeface="Segoe UI Semilight" panose="020B0402040204020203" pitchFamily="34" charset="0"/>
              </a:rPr>
              <a:t>dp</a:t>
            </a:r>
            <a:r>
              <a:rPr lang="en-US" altLang="ko-KR" sz="1600" b="1" dirty="0">
                <a:latin typeface="Segoe UI Semilight" panose="020B0402040204020203" pitchFamily="34" charset="0"/>
                <a:cs typeface="Segoe UI Semilight" panose="020B0402040204020203" pitchFamily="34" charset="0"/>
              </a:rPr>
              <a:t>)</a:t>
            </a:r>
          </a:p>
        </p:txBody>
      </p:sp>
      <mc:AlternateContent xmlns:mc="http://schemas.openxmlformats.org/markup-compatibility/2006" xmlns:a14="http://schemas.microsoft.com/office/drawing/2010/main">
        <mc:Choice Requires="a14">
          <p:sp>
            <p:nvSpPr>
              <p:cNvPr id="17" name="TextBox 16"/>
              <p:cNvSpPr txBox="1"/>
              <p:nvPr/>
            </p:nvSpPr>
            <p:spPr>
              <a:xfrm>
                <a:off x="343557" y="4150090"/>
                <a:ext cx="1753685" cy="5825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𝑑</m:t>
                          </m:r>
                          <m:r>
                            <a:rPr lang="en-US" altLang="ko-KR" b="0" i="1" smtClean="0">
                              <a:latin typeface="Cambria Math" panose="02040503050406030204" pitchFamily="18" charset="0"/>
                            </a:rPr>
                            <m:t>𝜎</m:t>
                          </m:r>
                        </m:num>
                        <m:den>
                          <m:r>
                            <a:rPr lang="en-US" altLang="ko-KR" b="0" i="1" smtClean="0">
                              <a:latin typeface="Cambria Math" panose="02040503050406030204" pitchFamily="18" charset="0"/>
                            </a:rPr>
                            <m:t>𝑑𝑝</m:t>
                          </m:r>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𝑁</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num>
                        <m:den>
                          <m:r>
                            <a:rPr lang="en-US" altLang="ko-KR" b="0" i="1" smtClean="0">
                              <a:latin typeface="Cambria Math" panose="02040503050406030204" pitchFamily="18" charset="0"/>
                            </a:rPr>
                            <m:t>𝑘</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𝐵</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𝑁</m:t>
                              </m:r>
                            </m:e>
                            <m:sub>
                              <m:r>
                                <a:rPr lang="en-US" altLang="ko-KR" b="0" i="1" smtClean="0">
                                  <a:latin typeface="Cambria Math" panose="02040503050406030204" pitchFamily="18" charset="0"/>
                                </a:rPr>
                                <m:t>𝑆</m:t>
                              </m:r>
                            </m:sub>
                          </m:sSub>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𝑝</m:t>
                          </m:r>
                        </m:den>
                      </m:f>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m:rPr>
                              <m:sty m:val="p"/>
                            </m:rPr>
                            <a:rPr lang="en-US" altLang="ko-KR">
                              <a:latin typeface="Cambria Math" panose="02040503050406030204" pitchFamily="18" charset="0"/>
                              <a:ea typeface="Cambria Math" panose="02040503050406030204" pitchFamily="18" charset="0"/>
                            </a:rPr>
                            <m:t>ε</m:t>
                          </m:r>
                        </m:den>
                      </m:f>
                    </m:oMath>
                  </m:oMathPara>
                </a14:m>
                <a:endParaRPr lang="ko-KR"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43557" y="4150090"/>
                <a:ext cx="1753685" cy="582595"/>
              </a:xfrm>
              <a:prstGeom prst="rect">
                <a:avLst/>
              </a:prstGeom>
              <a:blipFill>
                <a:blip r:embed="rId3"/>
                <a:stretch>
                  <a:fillRect b="-1053"/>
                </a:stretch>
              </a:blipFill>
            </p:spPr>
            <p:txBody>
              <a:bodyPr/>
              <a:lstStyle/>
              <a:p>
                <a:r>
                  <a:rPr lang="ko-KR" altLang="en-US">
                    <a:noFill/>
                  </a:rPr>
                  <a:t> </a:t>
                </a:r>
              </a:p>
            </p:txBody>
          </p:sp>
        </mc:Fallback>
      </mc:AlternateContent>
      <p:sp>
        <p:nvSpPr>
          <p:cNvPr id="18" name="직사각형 17"/>
          <p:cNvSpPr/>
          <p:nvPr/>
        </p:nvSpPr>
        <p:spPr>
          <a:xfrm>
            <a:off x="2181687" y="4096672"/>
            <a:ext cx="6771119" cy="1169551"/>
          </a:xfrm>
          <a:prstGeom prst="rect">
            <a:avLst/>
          </a:prstGeom>
        </p:spPr>
        <p:txBody>
          <a:bodyPr wrap="square">
            <a:spAutoFit/>
          </a:bodyPr>
          <a:lstStyle/>
          <a:p>
            <a:pPr lvl="0"/>
            <a:r>
              <a:rPr lang="en-US" altLang="ko-KR" sz="1400" dirty="0">
                <a:solidFill>
                  <a:prstClr val="black"/>
                </a:solidFill>
                <a:latin typeface="Segoe UI Semilight" panose="020B0402040204020203" pitchFamily="34" charset="0"/>
                <a:cs typeface="Segoe UI Semilight" panose="020B0402040204020203" pitchFamily="34" charset="0"/>
              </a:rPr>
              <a:t>N(</a:t>
            </a:r>
            <a:r>
              <a:rPr lang="en-US" altLang="ko-KR" sz="1400" dirty="0" err="1">
                <a:solidFill>
                  <a:prstClr val="black"/>
                </a:solidFill>
                <a:latin typeface="Segoe UI Semilight" panose="020B0402040204020203" pitchFamily="34" charset="0"/>
                <a:cs typeface="Segoe UI Semilight" panose="020B0402040204020203" pitchFamily="34" charset="0"/>
              </a:rPr>
              <a:t>A</a:t>
            </a:r>
            <a:r>
              <a:rPr lang="en-US" altLang="ko-KR" sz="1400" baseline="-25000" dirty="0" err="1">
                <a:solidFill>
                  <a:prstClr val="black"/>
                </a:solidFill>
                <a:latin typeface="Segoe UI Semilight" panose="020B0402040204020203" pitchFamily="34" charset="0"/>
                <a:cs typeface="Segoe UI Semilight" panose="020B0402040204020203" pitchFamily="34" charset="0"/>
              </a:rPr>
              <a:t>f</a:t>
            </a:r>
            <a:r>
              <a:rPr lang="en-US" altLang="ko-KR" sz="1400" dirty="0">
                <a:solidFill>
                  <a:prstClr val="black"/>
                </a:solidFill>
                <a:latin typeface="Segoe UI Semilight" panose="020B0402040204020203" pitchFamily="34" charset="0"/>
                <a:cs typeface="Segoe UI Semilight" panose="020B0402040204020203" pitchFamily="34" charset="0"/>
              </a:rPr>
              <a:t>, </a:t>
            </a:r>
            <a:r>
              <a:rPr lang="en-US" altLang="ko-KR" sz="1400" dirty="0" err="1">
                <a:solidFill>
                  <a:prstClr val="black"/>
                </a:solidFill>
                <a:latin typeface="Segoe UI Semilight" panose="020B0402040204020203" pitchFamily="34" charset="0"/>
                <a:cs typeface="Segoe UI Semilight" panose="020B0402040204020203" pitchFamily="34" charset="0"/>
              </a:rPr>
              <a:t>Z</a:t>
            </a:r>
            <a:r>
              <a:rPr lang="en-US" altLang="ko-KR" sz="1400" baseline="-25000" dirty="0" err="1">
                <a:solidFill>
                  <a:prstClr val="black"/>
                </a:solidFill>
                <a:latin typeface="Segoe UI Semilight" panose="020B0402040204020203" pitchFamily="34" charset="0"/>
                <a:cs typeface="Segoe UI Semilight" panose="020B0402040204020203" pitchFamily="34" charset="0"/>
              </a:rPr>
              <a:t>f</a:t>
            </a:r>
            <a:r>
              <a:rPr lang="en-US" altLang="ko-KR" sz="1400" dirty="0">
                <a:solidFill>
                  <a:prstClr val="black"/>
                </a:solidFill>
                <a:latin typeface="Segoe UI Semilight" panose="020B0402040204020203" pitchFamily="34" charset="0"/>
                <a:cs typeface="Segoe UI Semilight" panose="020B0402040204020203" pitchFamily="34" charset="0"/>
              </a:rPr>
              <a:t>) = # of fragments </a:t>
            </a:r>
          </a:p>
          <a:p>
            <a:pPr lvl="0"/>
            <a:r>
              <a:rPr lang="en-US" altLang="ko-KR" sz="1400" dirty="0">
                <a:solidFill>
                  <a:prstClr val="black"/>
                </a:solidFill>
                <a:latin typeface="Segoe UI Semilight" panose="020B0402040204020203" pitchFamily="34" charset="0"/>
                <a:cs typeface="Segoe UI Semilight" panose="020B0402040204020203" pitchFamily="34" charset="0"/>
              </a:rPr>
              <a:t>                 (extracted by integration over an area of ±2σ (95% confidential level)</a:t>
            </a:r>
          </a:p>
          <a:p>
            <a:pPr lvl="0"/>
            <a:r>
              <a:rPr lang="en-US" altLang="ko-KR" sz="1400" dirty="0">
                <a:solidFill>
                  <a:prstClr val="black"/>
                </a:solidFill>
                <a:latin typeface="Segoe UI Semilight" panose="020B0402040204020203" pitchFamily="34" charset="0"/>
                <a:cs typeface="Segoe UI Semilight" panose="020B0402040204020203" pitchFamily="34" charset="0"/>
              </a:rPr>
              <a:t>N</a:t>
            </a:r>
            <a:r>
              <a:rPr lang="en-US" altLang="ko-KR" sz="1400" baseline="-25000" dirty="0">
                <a:solidFill>
                  <a:prstClr val="black"/>
                </a:solidFill>
                <a:latin typeface="Segoe UI Semilight" panose="020B0402040204020203" pitchFamily="34" charset="0"/>
                <a:cs typeface="Segoe UI Semilight" panose="020B0402040204020203" pitchFamily="34" charset="0"/>
              </a:rPr>
              <a:t>B</a:t>
            </a:r>
            <a:r>
              <a:rPr lang="en-US" altLang="ko-KR" sz="1400" dirty="0">
                <a:solidFill>
                  <a:prstClr val="black"/>
                </a:solidFill>
                <a:latin typeface="Segoe UI Semilight" panose="020B0402040204020203" pitchFamily="34" charset="0"/>
                <a:cs typeface="Segoe UI Semilight" panose="020B0402040204020203" pitchFamily="34" charset="0"/>
              </a:rPr>
              <a:t> = # of beam particles, N</a:t>
            </a:r>
            <a:r>
              <a:rPr lang="en-US" altLang="ko-KR" sz="1400" baseline="-25000" dirty="0">
                <a:solidFill>
                  <a:prstClr val="black"/>
                </a:solidFill>
                <a:latin typeface="Segoe UI Semilight" panose="020B0402040204020203" pitchFamily="34" charset="0"/>
                <a:cs typeface="Segoe UI Semilight" panose="020B0402040204020203" pitchFamily="34" charset="0"/>
              </a:rPr>
              <a:t>S</a:t>
            </a:r>
            <a:r>
              <a:rPr lang="en-US" altLang="ko-KR" sz="1400" dirty="0">
                <a:solidFill>
                  <a:prstClr val="black"/>
                </a:solidFill>
                <a:latin typeface="Segoe UI Semilight" panose="020B0402040204020203" pitchFamily="34" charset="0"/>
                <a:cs typeface="Segoe UI Semilight" panose="020B0402040204020203" pitchFamily="34" charset="0"/>
              </a:rPr>
              <a:t> = # of target nuclei</a:t>
            </a:r>
          </a:p>
          <a:p>
            <a:pPr lvl="0"/>
            <a:r>
              <a:rPr lang="en-US" altLang="ko-KR" sz="1400" dirty="0" err="1">
                <a:solidFill>
                  <a:prstClr val="black"/>
                </a:solidFill>
                <a:latin typeface="Segoe UI Semilight" panose="020B0402040204020203" pitchFamily="34" charset="0"/>
                <a:cs typeface="Segoe UI Semilight" panose="020B0402040204020203" pitchFamily="34" charset="0"/>
              </a:rPr>
              <a:t>Δp</a:t>
            </a:r>
            <a:r>
              <a:rPr lang="en-US" altLang="ko-KR" sz="1400" dirty="0">
                <a:solidFill>
                  <a:prstClr val="black"/>
                </a:solidFill>
                <a:latin typeface="Segoe UI Semilight" panose="020B0402040204020203" pitchFamily="34" charset="0"/>
                <a:cs typeface="Segoe UI Semilight" panose="020B0402040204020203" pitchFamily="34" charset="0"/>
              </a:rPr>
              <a:t> = momentum acceptance (θ=±25 </a:t>
            </a:r>
            <a:r>
              <a:rPr lang="en-US" altLang="ko-KR" sz="1400" dirty="0" err="1">
                <a:solidFill>
                  <a:prstClr val="black"/>
                </a:solidFill>
                <a:latin typeface="Segoe UI Semilight" panose="020B0402040204020203" pitchFamily="34" charset="0"/>
                <a:cs typeface="Segoe UI Semilight" panose="020B0402040204020203" pitchFamily="34" charset="0"/>
              </a:rPr>
              <a:t>mrad</a:t>
            </a:r>
            <a:r>
              <a:rPr lang="en-US" altLang="ko-KR" sz="1400" dirty="0">
                <a:solidFill>
                  <a:prstClr val="black"/>
                </a:solidFill>
                <a:latin typeface="Segoe UI Semilight" panose="020B0402040204020203" pitchFamily="34" charset="0"/>
                <a:cs typeface="Segoe UI Semilight" panose="020B0402040204020203" pitchFamily="34" charset="0"/>
              </a:rPr>
              <a:t>, Φ=±25 </a:t>
            </a:r>
            <a:r>
              <a:rPr lang="en-US" altLang="ko-KR" sz="1400" dirty="0" err="1">
                <a:solidFill>
                  <a:prstClr val="black"/>
                </a:solidFill>
                <a:latin typeface="Segoe UI Semilight" panose="020B0402040204020203" pitchFamily="34" charset="0"/>
                <a:cs typeface="Segoe UI Semilight" panose="020B0402040204020203" pitchFamily="34" charset="0"/>
              </a:rPr>
              <a:t>mrad</a:t>
            </a:r>
            <a:r>
              <a:rPr lang="en-US" altLang="ko-KR" sz="1400" dirty="0">
                <a:solidFill>
                  <a:prstClr val="black"/>
                </a:solidFill>
                <a:latin typeface="Segoe UI Semilight" panose="020B0402040204020203" pitchFamily="34" charset="0"/>
                <a:cs typeface="Segoe UI Semilight" panose="020B0402040204020203" pitchFamily="34" charset="0"/>
              </a:rPr>
              <a:t>), emittance=5π mm </a:t>
            </a:r>
            <a:r>
              <a:rPr lang="en-US" altLang="ko-KR" sz="1400" dirty="0" err="1">
                <a:solidFill>
                  <a:prstClr val="black"/>
                </a:solidFill>
                <a:latin typeface="Segoe UI Semilight" panose="020B0402040204020203" pitchFamily="34" charset="0"/>
                <a:cs typeface="Segoe UI Semilight" panose="020B0402040204020203" pitchFamily="34" charset="0"/>
              </a:rPr>
              <a:t>mrad</a:t>
            </a:r>
            <a:endParaRPr lang="en-US" altLang="ko-KR" sz="1400" dirty="0">
              <a:solidFill>
                <a:prstClr val="black"/>
              </a:solidFill>
              <a:latin typeface="Segoe UI Semilight" panose="020B0402040204020203" pitchFamily="34" charset="0"/>
              <a:cs typeface="Segoe UI Semilight" panose="020B0402040204020203" pitchFamily="34" charset="0"/>
            </a:endParaRPr>
          </a:p>
          <a:p>
            <a:pPr lvl="0"/>
            <a:r>
              <a:rPr lang="en-US" altLang="ko-KR" sz="1400" dirty="0">
                <a:solidFill>
                  <a:srgbClr val="FF0000"/>
                </a:solidFill>
                <a:latin typeface="Segoe UI Semilight" panose="020B0402040204020203" pitchFamily="34" charset="0"/>
                <a:cs typeface="Segoe UI Semilight" panose="020B0402040204020203" pitchFamily="34" charset="0"/>
              </a:rPr>
              <a:t>ε = transmission efficiency = N</a:t>
            </a:r>
            <a:r>
              <a:rPr lang="en-US" altLang="ko-KR" sz="1400" baseline="-25000" dirty="0">
                <a:solidFill>
                  <a:srgbClr val="FF0000"/>
                </a:solidFill>
                <a:latin typeface="Segoe UI Semilight" panose="020B0402040204020203" pitchFamily="34" charset="0"/>
                <a:cs typeface="Segoe UI Semilight" panose="020B0402040204020203" pitchFamily="34" charset="0"/>
              </a:rPr>
              <a:t>F4</a:t>
            </a:r>
            <a:r>
              <a:rPr lang="en-US" altLang="ko-KR" sz="1400" dirty="0">
                <a:solidFill>
                  <a:srgbClr val="FF0000"/>
                </a:solidFill>
                <a:latin typeface="Segoe UI Semilight" panose="020B0402040204020203" pitchFamily="34" charset="0"/>
                <a:cs typeface="Segoe UI Semilight" panose="020B0402040204020203" pitchFamily="34" charset="0"/>
              </a:rPr>
              <a:t>/N</a:t>
            </a:r>
            <a:r>
              <a:rPr lang="en-US" altLang="ko-KR" sz="1400" baseline="-25000" dirty="0">
                <a:solidFill>
                  <a:srgbClr val="FF0000"/>
                </a:solidFill>
                <a:latin typeface="Segoe UI Semilight" panose="020B0402040204020203" pitchFamily="34" charset="0"/>
                <a:cs typeface="Segoe UI Semilight" panose="020B0402040204020203" pitchFamily="34" charset="0"/>
              </a:rPr>
              <a:t>F0</a:t>
            </a:r>
          </a:p>
        </p:txBody>
      </p:sp>
      <p:pic>
        <p:nvPicPr>
          <p:cNvPr id="19" name="그림 18"/>
          <p:cNvPicPr>
            <a:picLocks noChangeAspect="1"/>
          </p:cNvPicPr>
          <p:nvPr/>
        </p:nvPicPr>
        <p:blipFill>
          <a:blip r:embed="rId4"/>
          <a:stretch>
            <a:fillRect/>
          </a:stretch>
        </p:blipFill>
        <p:spPr>
          <a:xfrm>
            <a:off x="8859670" y="1836533"/>
            <a:ext cx="3195715" cy="2076609"/>
          </a:xfrm>
          <a:prstGeom prst="rect">
            <a:avLst/>
          </a:prstGeom>
        </p:spPr>
      </p:pic>
      <p:sp>
        <p:nvSpPr>
          <p:cNvPr id="21" name="직사각형 20"/>
          <p:cNvSpPr/>
          <p:nvPr/>
        </p:nvSpPr>
        <p:spPr>
          <a:xfrm>
            <a:off x="8775538" y="3958172"/>
            <a:ext cx="3363998" cy="276999"/>
          </a:xfrm>
          <a:prstGeom prst="rect">
            <a:avLst/>
          </a:prstGeom>
        </p:spPr>
        <p:txBody>
          <a:bodyPr wrap="none">
            <a:spAutoFit/>
          </a:bodyPr>
          <a:lstStyle/>
          <a:p>
            <a:pPr algn="ctr"/>
            <a:r>
              <a:rPr lang="en-US" altLang="ko-KR" sz="1200" dirty="0">
                <a:solidFill>
                  <a:prstClr val="black"/>
                </a:solidFill>
                <a:latin typeface="Segoe UI Semilight" panose="020B0402040204020203" pitchFamily="34" charset="0"/>
                <a:cs typeface="Segoe UI Semilight" panose="020B0402040204020203" pitchFamily="34" charset="0"/>
              </a:rPr>
              <a:t>PID spectra for </a:t>
            </a:r>
            <a:r>
              <a:rPr lang="en-US" altLang="ko-KR" sz="1200" baseline="30000" dirty="0">
                <a:solidFill>
                  <a:prstClr val="black"/>
                </a:solidFill>
                <a:latin typeface="Segoe UI Semilight" panose="020B0402040204020203" pitchFamily="34" charset="0"/>
                <a:cs typeface="Segoe UI Semilight" panose="020B0402040204020203" pitchFamily="34" charset="0"/>
              </a:rPr>
              <a:t>40</a:t>
            </a:r>
            <a:r>
              <a:rPr lang="en-US" altLang="ko-KR" sz="1200" dirty="0">
                <a:solidFill>
                  <a:prstClr val="black"/>
                </a:solidFill>
                <a:latin typeface="Segoe UI Semilight" panose="020B0402040204020203" pitchFamily="34" charset="0"/>
                <a:cs typeface="Segoe UI Semilight" panose="020B0402040204020203" pitchFamily="34" charset="0"/>
              </a:rPr>
              <a:t>Ar + </a:t>
            </a:r>
            <a:r>
              <a:rPr lang="en-US" altLang="ko-KR" sz="1200" baseline="30000" dirty="0">
                <a:solidFill>
                  <a:prstClr val="black"/>
                </a:solidFill>
                <a:latin typeface="Segoe UI Semilight" panose="020B0402040204020203" pitchFamily="34" charset="0"/>
                <a:cs typeface="Segoe UI Semilight" panose="020B0402040204020203" pitchFamily="34" charset="0"/>
              </a:rPr>
              <a:t>9</a:t>
            </a:r>
            <a:r>
              <a:rPr lang="en-US" altLang="ko-KR" sz="1200" dirty="0">
                <a:solidFill>
                  <a:prstClr val="black"/>
                </a:solidFill>
                <a:latin typeface="Segoe UI Semilight" panose="020B0402040204020203" pitchFamily="34" charset="0"/>
                <a:cs typeface="Segoe UI Semilight" panose="020B0402040204020203" pitchFamily="34" charset="0"/>
              </a:rPr>
              <a:t>Be reaction at </a:t>
            </a:r>
            <a:r>
              <a:rPr lang="en-US" altLang="ko-KR" sz="1200" dirty="0" err="1">
                <a:solidFill>
                  <a:prstClr val="black"/>
                </a:solidFill>
                <a:latin typeface="Segoe UI Semilight" panose="020B0402040204020203" pitchFamily="34" charset="0"/>
                <a:cs typeface="Segoe UI Semilight" panose="020B0402040204020203" pitchFamily="34" charset="0"/>
              </a:rPr>
              <a:t>Bρ</a:t>
            </a:r>
            <a:r>
              <a:rPr lang="en-US" altLang="ko-KR" sz="1200" dirty="0">
                <a:solidFill>
                  <a:prstClr val="black"/>
                </a:solidFill>
                <a:latin typeface="Segoe UI Semilight" panose="020B0402040204020203" pitchFamily="34" charset="0"/>
                <a:cs typeface="Segoe UI Semilight" panose="020B0402040204020203" pitchFamily="34" charset="0"/>
              </a:rPr>
              <a:t>=2.5 Tm</a:t>
            </a:r>
            <a:endParaRPr lang="ko-KR" altLang="en-US" sz="1400" dirty="0"/>
          </a:p>
        </p:txBody>
      </p:sp>
      <p:pic>
        <p:nvPicPr>
          <p:cNvPr id="22" name="그림 21"/>
          <p:cNvPicPr>
            <a:picLocks noChangeAspect="1"/>
          </p:cNvPicPr>
          <p:nvPr/>
        </p:nvPicPr>
        <p:blipFill>
          <a:blip r:embed="rId5"/>
          <a:stretch>
            <a:fillRect/>
          </a:stretch>
        </p:blipFill>
        <p:spPr>
          <a:xfrm>
            <a:off x="9301057" y="4360856"/>
            <a:ext cx="2312960" cy="2112625"/>
          </a:xfrm>
          <a:prstGeom prst="rect">
            <a:avLst/>
          </a:prstGeom>
        </p:spPr>
      </p:pic>
      <p:sp>
        <p:nvSpPr>
          <p:cNvPr id="23" name="직사각형 22"/>
          <p:cNvSpPr/>
          <p:nvPr/>
        </p:nvSpPr>
        <p:spPr>
          <a:xfrm>
            <a:off x="8930015" y="6486482"/>
            <a:ext cx="3055067" cy="276999"/>
          </a:xfrm>
          <a:prstGeom prst="rect">
            <a:avLst/>
          </a:prstGeom>
        </p:spPr>
        <p:txBody>
          <a:bodyPr wrap="none">
            <a:spAutoFit/>
          </a:bodyPr>
          <a:lstStyle/>
          <a:p>
            <a:pPr algn="ctr"/>
            <a:r>
              <a:rPr lang="en-US" altLang="ko-KR" sz="1200" dirty="0">
                <a:solidFill>
                  <a:prstClr val="black"/>
                </a:solidFill>
                <a:latin typeface="Segoe UI Semilight" panose="020B0402040204020203" pitchFamily="34" charset="0"/>
                <a:cs typeface="Segoe UI Semilight" panose="020B0402040204020203" pitchFamily="34" charset="0"/>
              </a:rPr>
              <a:t>Transmission efficiency with fragment mass</a:t>
            </a:r>
            <a:endParaRPr lang="ko-KR" altLang="en-US" sz="1400" dirty="0"/>
          </a:p>
        </p:txBody>
      </p:sp>
      <p:sp>
        <p:nvSpPr>
          <p:cNvPr id="24" name="직사각형 23"/>
          <p:cNvSpPr/>
          <p:nvPr/>
        </p:nvSpPr>
        <p:spPr>
          <a:xfrm>
            <a:off x="199288" y="5311253"/>
            <a:ext cx="6096000" cy="338554"/>
          </a:xfrm>
          <a:prstGeom prst="rect">
            <a:avLst/>
          </a:prstGeom>
        </p:spPr>
        <p:txBody>
          <a:bodyPr>
            <a:spAutoFit/>
          </a:bodyPr>
          <a:lstStyle/>
          <a:p>
            <a:pPr lvl="0"/>
            <a:r>
              <a:rPr lang="en-US" altLang="ko-KR" sz="1600" b="1" dirty="0" err="1">
                <a:latin typeface="Segoe UI Semilight" panose="020B0402040204020203" pitchFamily="34" charset="0"/>
                <a:cs typeface="Segoe UI Semilight" panose="020B0402040204020203" pitchFamily="34" charset="0"/>
              </a:rPr>
              <a:t>Longtitudinal</a:t>
            </a:r>
            <a:r>
              <a:rPr lang="en-US" altLang="ko-KR" sz="1600" b="1" dirty="0">
                <a:latin typeface="Segoe UI Semilight" panose="020B0402040204020203" pitchFamily="34" charset="0"/>
                <a:cs typeface="Segoe UI Semilight" panose="020B0402040204020203" pitchFamily="34" charset="0"/>
              </a:rPr>
              <a:t> (P</a:t>
            </a:r>
            <a:r>
              <a:rPr lang="en-US" altLang="ko-KR" sz="1600" b="1" baseline="-25000" dirty="0">
                <a:latin typeface="Segoe UI Semilight" panose="020B0402040204020203" pitchFamily="34" charset="0"/>
                <a:cs typeface="Segoe UI Semilight" panose="020B0402040204020203" pitchFamily="34" charset="0"/>
              </a:rPr>
              <a:t>||</a:t>
            </a:r>
            <a:r>
              <a:rPr lang="en-US" altLang="ko-KR" sz="1600" b="1" dirty="0">
                <a:latin typeface="Segoe UI Semilight" panose="020B0402040204020203" pitchFamily="34" charset="0"/>
                <a:cs typeface="Segoe UI Semilight" panose="020B0402040204020203" pitchFamily="34" charset="0"/>
              </a:rPr>
              <a:t>) /Transverse (P</a:t>
            </a:r>
            <a:r>
              <a:rPr lang="ko-KR" altLang="en-US" sz="1600" b="1" baseline="-25000" dirty="0" err="1">
                <a:latin typeface="Segoe UI Semilight" panose="020B0402040204020203" pitchFamily="34" charset="0"/>
                <a:cs typeface="Segoe UI Semilight" panose="020B0402040204020203" pitchFamily="34" charset="0"/>
              </a:rPr>
              <a:t>ㅗ</a:t>
            </a:r>
            <a:r>
              <a:rPr lang="en-US" altLang="ko-KR" sz="1600" b="1" dirty="0">
                <a:latin typeface="Segoe UI Semilight" panose="020B0402040204020203" pitchFamily="34" charset="0"/>
                <a:cs typeface="Segoe UI Semilight" panose="020B0402040204020203" pitchFamily="34" charset="0"/>
              </a:rPr>
              <a:t>) Momentum Distribution</a:t>
            </a:r>
          </a:p>
        </p:txBody>
      </p:sp>
      <p:sp>
        <p:nvSpPr>
          <p:cNvPr id="25" name="직사각형 24"/>
          <p:cNvSpPr/>
          <p:nvPr/>
        </p:nvSpPr>
        <p:spPr>
          <a:xfrm>
            <a:off x="307352" y="5691058"/>
            <a:ext cx="6500771" cy="523220"/>
          </a:xfrm>
          <a:prstGeom prst="rect">
            <a:avLst/>
          </a:prstGeom>
        </p:spPr>
        <p:txBody>
          <a:bodyPr wrap="square">
            <a:spAutoFit/>
          </a:bodyPr>
          <a:lstStyle/>
          <a:p>
            <a:pPr lvl="0"/>
            <a:r>
              <a:rPr lang="en-US" altLang="ko-KR" sz="1400" dirty="0">
                <a:solidFill>
                  <a:srgbClr val="FF0000"/>
                </a:solidFill>
                <a:latin typeface="Segoe UI Semilight" panose="020B0402040204020203" pitchFamily="34" charset="0"/>
                <a:cs typeface="Segoe UI Semilight" panose="020B0402040204020203" pitchFamily="34" charset="0"/>
              </a:rPr>
              <a:t>P</a:t>
            </a:r>
            <a:r>
              <a:rPr lang="en-US" altLang="ko-KR" sz="1400" baseline="-25000" dirty="0">
                <a:solidFill>
                  <a:srgbClr val="FF0000"/>
                </a:solidFill>
                <a:latin typeface="Segoe UI Semilight" panose="020B0402040204020203" pitchFamily="34" charset="0"/>
                <a:cs typeface="Segoe UI Semilight" panose="020B0402040204020203" pitchFamily="34" charset="0"/>
              </a:rPr>
              <a:t>||</a:t>
            </a:r>
            <a:r>
              <a:rPr lang="en-US" altLang="ko-KR" sz="1400" dirty="0">
                <a:solidFill>
                  <a:srgbClr val="FF0000"/>
                </a:solidFill>
                <a:latin typeface="Segoe UI Semilight" panose="020B0402040204020203" pitchFamily="34" charset="0"/>
                <a:cs typeface="Segoe UI Semilight" panose="020B0402040204020203" pitchFamily="34" charset="0"/>
              </a:rPr>
              <a:t> was obtained from universal parametrization model (NuclPhysA.734(2004).536)</a:t>
            </a:r>
          </a:p>
          <a:p>
            <a:r>
              <a:rPr lang="en-US" altLang="ko-KR" sz="1400" dirty="0">
                <a:solidFill>
                  <a:prstClr val="black"/>
                </a:solidFill>
                <a:latin typeface="Segoe UI Semilight" panose="020B0402040204020203" pitchFamily="34" charset="0"/>
                <a:cs typeface="Segoe UI Semilight" panose="020B0402040204020203" pitchFamily="34" charset="0"/>
              </a:rPr>
              <a:t>P</a:t>
            </a:r>
            <a:r>
              <a:rPr lang="ko-KR" altLang="en-US" sz="1400" baseline="-25000" dirty="0" err="1">
                <a:solidFill>
                  <a:prstClr val="black"/>
                </a:solidFill>
                <a:latin typeface="Segoe UI Semilight" panose="020B0402040204020203" pitchFamily="34" charset="0"/>
                <a:cs typeface="Segoe UI Semilight" panose="020B0402040204020203" pitchFamily="34" charset="0"/>
              </a:rPr>
              <a:t>ㅗ</a:t>
            </a:r>
            <a:r>
              <a:rPr lang="en-US" altLang="ko-KR" sz="1400" dirty="0">
                <a:solidFill>
                  <a:prstClr val="black"/>
                </a:solidFill>
                <a:latin typeface="Segoe UI Semilight" panose="020B0402040204020203" pitchFamily="34" charset="0"/>
                <a:cs typeface="Segoe UI Semilight" panose="020B0402040204020203" pitchFamily="34" charset="0"/>
              </a:rPr>
              <a:t> was calculated from Gaussian function with variance σ</a:t>
            </a:r>
            <a:r>
              <a:rPr lang="ko-KR" altLang="en-US" sz="1400" baseline="-25000" dirty="0" err="1">
                <a:solidFill>
                  <a:prstClr val="black"/>
                </a:solidFill>
                <a:latin typeface="Segoe UI Semilight" panose="020B0402040204020203" pitchFamily="34" charset="0"/>
                <a:cs typeface="Segoe UI Semilight" panose="020B0402040204020203" pitchFamily="34" charset="0"/>
              </a:rPr>
              <a:t>ㅗ</a:t>
            </a:r>
            <a:endParaRPr lang="en-US" altLang="ko-KR" sz="1400" baseline="-25000" dirty="0">
              <a:solidFill>
                <a:prstClr val="black"/>
              </a:solidFill>
              <a:latin typeface="Segoe UI Semilight" panose="020B0402040204020203" pitchFamily="34" charset="0"/>
              <a:cs typeface="Segoe UI Semilight" panose="020B0402040204020203" pitchFamily="34" charset="0"/>
            </a:endParaRPr>
          </a:p>
        </p:txBody>
      </p:sp>
      <mc:AlternateContent xmlns:mc="http://schemas.openxmlformats.org/markup-compatibility/2006" xmlns:a14="http://schemas.microsoft.com/office/drawing/2010/main">
        <mc:Choice Requires="a14">
          <p:sp>
            <p:nvSpPr>
              <p:cNvPr id="26" name="TextBox 25"/>
              <p:cNvSpPr txBox="1"/>
              <p:nvPr/>
            </p:nvSpPr>
            <p:spPr>
              <a:xfrm>
                <a:off x="343557" y="6214278"/>
                <a:ext cx="3702744" cy="612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𝜎</m:t>
                          </m:r>
                        </m:e>
                        <m:sub>
                          <m:r>
                            <a:rPr lang="en-US" altLang="ko-KR" b="0" i="1" smtClean="0">
                              <a:latin typeface="Cambria Math" panose="02040503050406030204" pitchFamily="18" charset="0"/>
                              <a:ea typeface="Cambria Math" panose="02040503050406030204" pitchFamily="18" charset="0"/>
                            </a:rPr>
                            <m:t>⊥</m:t>
                          </m:r>
                        </m:sub>
                        <m:sup>
                          <m:r>
                            <a:rPr lang="en-US" altLang="ko-KR" b="0" i="1" smtClean="0">
                              <a:latin typeface="Cambria Math" panose="02040503050406030204" pitchFamily="18" charset="0"/>
                            </a:rPr>
                            <m:t>2</m:t>
                          </m:r>
                        </m:sup>
                      </m:sSubSup>
                      <m:r>
                        <a:rPr lang="en-US" altLang="ko-KR" b="0" i="1" smtClean="0">
                          <a:latin typeface="Cambria Math" panose="02040503050406030204" pitchFamily="18" charset="0"/>
                        </a:rPr>
                        <m:t>=</m:t>
                      </m:r>
                      <m:r>
                        <a:rPr lang="en-US" altLang="ko-KR" b="0" i="1" smtClean="0">
                          <a:latin typeface="Cambria Math" panose="02040503050406030204" pitchFamily="18" charset="0"/>
                        </a:rPr>
                        <m:t>𝜎</m:t>
                      </m:r>
                      <m:f>
                        <m:fPr>
                          <m:ctrlPr>
                            <a:rPr lang="en-US" altLang="ko-KR" b="0" i="1" smtClean="0">
                              <a:latin typeface="Cambria Math" panose="02040503050406030204" pitchFamily="18" charset="0"/>
                            </a:rPr>
                          </m:ctrlPr>
                        </m:fPr>
                        <m:num>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−1</m:t>
                          </m:r>
                        </m:den>
                      </m:f>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𝐷</m:t>
                          </m:r>
                        </m:sub>
                        <m:sup>
                          <m:r>
                            <a:rPr lang="en-US" altLang="ko-KR" b="0" i="1" smtClean="0">
                              <a:latin typeface="Cambria Math" panose="02040503050406030204" pitchFamily="18" charset="0"/>
                            </a:rPr>
                            <m:t>2</m:t>
                          </m:r>
                        </m:sup>
                      </m:sSubSup>
                      <m:f>
                        <m:fPr>
                          <m:ctrlPr>
                            <a:rPr lang="en-US" altLang="ko-KR" b="0" i="1" smtClean="0">
                              <a:latin typeface="Cambria Math" panose="02040503050406030204" pitchFamily="18" charset="0"/>
                            </a:rPr>
                          </m:ctrlPr>
                        </m:fPr>
                        <m:num>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𝑓</m:t>
                              </m:r>
                            </m:sub>
                          </m:sSub>
                          <m:r>
                            <a:rPr lang="en-US" altLang="ko-KR" b="0" i="1" smtClean="0">
                              <a:latin typeface="Cambria Math" panose="02040503050406030204" pitchFamily="18" charset="0"/>
                            </a:rPr>
                            <m:t>−1)</m:t>
                          </m:r>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−1)</m:t>
                          </m:r>
                        </m:den>
                      </m:f>
                    </m:oMath>
                  </m:oMathPara>
                </a14:m>
                <a:endParaRPr lang="ko-KR"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343557" y="6214278"/>
                <a:ext cx="3702744" cy="612732"/>
              </a:xfrm>
              <a:prstGeom prst="rect">
                <a:avLst/>
              </a:prstGeom>
              <a:blipFill>
                <a:blip r:embed="rId6"/>
                <a:stretch>
                  <a:fillRect/>
                </a:stretch>
              </a:blipFill>
            </p:spPr>
            <p:txBody>
              <a:bodyPr/>
              <a:lstStyle/>
              <a:p>
                <a:r>
                  <a:rPr lang="ko-KR" altLang="en-US">
                    <a:noFill/>
                  </a:rPr>
                  <a:t> </a:t>
                </a:r>
              </a:p>
            </p:txBody>
          </p:sp>
        </mc:Fallback>
      </mc:AlternateContent>
      <p:sp>
        <p:nvSpPr>
          <p:cNvPr id="27" name="직사각형 26"/>
          <p:cNvSpPr/>
          <p:nvPr/>
        </p:nvSpPr>
        <p:spPr>
          <a:xfrm>
            <a:off x="4082505" y="6231558"/>
            <a:ext cx="4847510" cy="523220"/>
          </a:xfrm>
          <a:prstGeom prst="rect">
            <a:avLst/>
          </a:prstGeom>
        </p:spPr>
        <p:txBody>
          <a:bodyPr wrap="square">
            <a:spAutoFit/>
          </a:bodyPr>
          <a:lstStyle/>
          <a:p>
            <a:pPr lvl="0"/>
            <a:r>
              <a:rPr lang="en-US" altLang="ko-KR" sz="1400" dirty="0">
                <a:solidFill>
                  <a:srgbClr val="FF0000"/>
                </a:solidFill>
                <a:latin typeface="Segoe UI Semilight" panose="020B0402040204020203" pitchFamily="34" charset="0"/>
                <a:cs typeface="Segoe UI Semilight" panose="020B0402040204020203" pitchFamily="34" charset="0"/>
              </a:rPr>
              <a:t>σ</a:t>
            </a:r>
            <a:r>
              <a:rPr lang="en-US" altLang="ko-KR" sz="1400" baseline="-25000" dirty="0">
                <a:solidFill>
                  <a:srgbClr val="FF0000"/>
                </a:solidFill>
                <a:latin typeface="Segoe UI Semilight" panose="020B0402040204020203" pitchFamily="34" charset="0"/>
                <a:cs typeface="Segoe UI Semilight" panose="020B0402040204020203" pitchFamily="34" charset="0"/>
              </a:rPr>
              <a:t>0</a:t>
            </a:r>
            <a:r>
              <a:rPr lang="en-US" altLang="ko-KR" sz="1400" dirty="0">
                <a:solidFill>
                  <a:srgbClr val="FF0000"/>
                </a:solidFill>
                <a:latin typeface="Segoe UI Semilight" panose="020B0402040204020203" pitchFamily="34" charset="0"/>
                <a:cs typeface="Segoe UI Semilight" panose="020B0402040204020203" pitchFamily="34" charset="0"/>
              </a:rPr>
              <a:t> = usual term due to intrinsic nucleon motion = 90 MeV/c </a:t>
            </a:r>
          </a:p>
          <a:p>
            <a:pPr lvl="0"/>
            <a:r>
              <a:rPr lang="en-US" altLang="ko-KR" sz="1400" dirty="0" err="1">
                <a:solidFill>
                  <a:srgbClr val="FF0000"/>
                </a:solidFill>
                <a:latin typeface="Segoe UI Semilight" panose="020B0402040204020203" pitchFamily="34" charset="0"/>
                <a:cs typeface="Segoe UI Semilight" panose="020B0402040204020203" pitchFamily="34" charset="0"/>
              </a:rPr>
              <a:t>σ</a:t>
            </a:r>
            <a:r>
              <a:rPr lang="en-US" altLang="ko-KR" sz="1400" baseline="-25000" dirty="0" err="1">
                <a:solidFill>
                  <a:srgbClr val="FF0000"/>
                </a:solidFill>
                <a:latin typeface="Segoe UI Semilight" panose="020B0402040204020203" pitchFamily="34" charset="0"/>
                <a:cs typeface="Segoe UI Semilight" panose="020B0402040204020203" pitchFamily="34" charset="0"/>
              </a:rPr>
              <a:t>D</a:t>
            </a:r>
            <a:r>
              <a:rPr lang="en-US" altLang="ko-KR" sz="1400" dirty="0">
                <a:solidFill>
                  <a:srgbClr val="FF0000"/>
                </a:solidFill>
                <a:latin typeface="Segoe UI Semilight" panose="020B0402040204020203" pitchFamily="34" charset="0"/>
                <a:cs typeface="Segoe UI Semilight" panose="020B0402040204020203" pitchFamily="34" charset="0"/>
              </a:rPr>
              <a:t> = orbital dispersion = 200 MeV/c</a:t>
            </a:r>
            <a:endParaRPr lang="en-US" altLang="ko-KR" sz="1400" baseline="-25000" dirty="0">
              <a:solidFill>
                <a:srgbClr val="FF0000"/>
              </a:solidFill>
              <a:latin typeface="Segoe UI Semilight" panose="020B0402040204020203" pitchFamily="34" charset="0"/>
              <a:cs typeface="Segoe UI Semilight" panose="020B0402040204020203" pitchFamily="34" charset="0"/>
            </a:endParaRPr>
          </a:p>
        </p:txBody>
      </p:sp>
      <p:sp>
        <p:nvSpPr>
          <p:cNvPr id="28" name="직사각형 27"/>
          <p:cNvSpPr/>
          <p:nvPr/>
        </p:nvSpPr>
        <p:spPr>
          <a:xfrm>
            <a:off x="9704479" y="4904933"/>
            <a:ext cx="1287532" cy="430887"/>
          </a:xfrm>
          <a:prstGeom prst="rect">
            <a:avLst/>
          </a:prstGeom>
        </p:spPr>
        <p:txBody>
          <a:bodyPr wrap="none">
            <a:spAutoFit/>
          </a:bodyPr>
          <a:lstStyle/>
          <a:p>
            <a:r>
              <a:rPr lang="en-US" altLang="ko-KR" sz="1100" dirty="0">
                <a:solidFill>
                  <a:prstClr val="black"/>
                </a:solidFill>
                <a:latin typeface="Segoe UI Semilight" panose="020B0402040204020203" pitchFamily="34" charset="0"/>
                <a:cs typeface="Segoe UI Semilight" panose="020B0402040204020203" pitchFamily="34" charset="0"/>
              </a:rPr>
              <a:t>Uncertainty &lt; 10%</a:t>
            </a:r>
          </a:p>
          <a:p>
            <a:r>
              <a:rPr lang="en-US" altLang="ko-KR" sz="1100" dirty="0"/>
              <a:t>due to P</a:t>
            </a:r>
            <a:r>
              <a:rPr lang="ko-KR" altLang="en-US" sz="1100" baseline="-25000" dirty="0" err="1"/>
              <a:t>ㅗ</a:t>
            </a:r>
            <a:endParaRPr lang="ko-KR" altLang="en-US" sz="1100" baseline="-25000" dirty="0"/>
          </a:p>
        </p:txBody>
      </p:sp>
      <p:cxnSp>
        <p:nvCxnSpPr>
          <p:cNvPr id="32" name="직선 화살표 연결선 31"/>
          <p:cNvCxnSpPr/>
          <p:nvPr/>
        </p:nvCxnSpPr>
        <p:spPr>
          <a:xfrm>
            <a:off x="5178829" y="5112327"/>
            <a:ext cx="3898669" cy="432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직사각형 35"/>
          <p:cNvSpPr/>
          <p:nvPr/>
        </p:nvSpPr>
        <p:spPr>
          <a:xfrm rot="342589">
            <a:off x="6456608" y="5362712"/>
            <a:ext cx="1638590" cy="261610"/>
          </a:xfrm>
          <a:prstGeom prst="rect">
            <a:avLst/>
          </a:prstGeom>
        </p:spPr>
        <p:txBody>
          <a:bodyPr wrap="none">
            <a:spAutoFit/>
          </a:bodyPr>
          <a:lstStyle/>
          <a:p>
            <a:r>
              <a:rPr lang="en-US" altLang="ko-KR" sz="1100" dirty="0">
                <a:solidFill>
                  <a:prstClr val="black"/>
                </a:solidFill>
                <a:latin typeface="Segoe UI Semilight" panose="020B0402040204020203" pitchFamily="34" charset="0"/>
                <a:cs typeface="Segoe UI Semilight" panose="020B0402040204020203" pitchFamily="34" charset="0"/>
              </a:rPr>
              <a:t>calculated by simulation</a:t>
            </a:r>
            <a:endParaRPr lang="ko-KR" altLang="en-US" sz="1100" baseline="-25000" dirty="0"/>
          </a:p>
        </p:txBody>
      </p:sp>
    </p:spTree>
    <p:extLst>
      <p:ext uri="{BB962C8B-B14F-4D97-AF65-F5344CB8AC3E}">
        <p14:creationId xmlns:p14="http://schemas.microsoft.com/office/powerpoint/2010/main" val="2234718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8301" y="132039"/>
            <a:ext cx="7415492" cy="424732"/>
          </a:xfrm>
        </p:spPr>
        <p:txBody>
          <a:bodyPr/>
          <a:lstStyle/>
          <a:p>
            <a:r>
              <a:rPr lang="en-US" altLang="ko-KR" dirty="0"/>
              <a:t>Fragmentation Reactions of 57 MeV/u </a:t>
            </a:r>
            <a:r>
              <a:rPr lang="en-US" altLang="ko-KR" baseline="30000" dirty="0"/>
              <a:t>40</a:t>
            </a:r>
            <a:r>
              <a:rPr lang="en-US" altLang="ko-KR" dirty="0"/>
              <a:t>Ar on </a:t>
            </a:r>
            <a:r>
              <a:rPr lang="en-US" altLang="ko-KR" baseline="30000" dirty="0"/>
              <a:t>9</a:t>
            </a:r>
            <a:r>
              <a:rPr lang="en-US" altLang="ko-KR" dirty="0"/>
              <a:t>Be/</a:t>
            </a:r>
            <a:r>
              <a:rPr lang="en-US" altLang="ko-KR" baseline="30000" dirty="0"/>
              <a:t>181</a:t>
            </a:r>
            <a:r>
              <a:rPr lang="en-US" altLang="ko-KR" dirty="0"/>
              <a:t>Ta</a:t>
            </a:r>
            <a:endParaRPr lang="ko-KR" altLang="en-US" dirty="0"/>
          </a:p>
        </p:txBody>
      </p:sp>
      <p:sp>
        <p:nvSpPr>
          <p:cNvPr id="3" name="슬라이드 번호 개체 틀 2"/>
          <p:cNvSpPr>
            <a:spLocks noGrp="1"/>
          </p:cNvSpPr>
          <p:nvPr>
            <p:ph type="sldNum" sz="quarter" idx="12"/>
          </p:nvPr>
        </p:nvSpPr>
        <p:spPr/>
        <p:txBody>
          <a:bodyPr/>
          <a:lstStyle/>
          <a:p>
            <a:fld id="{8BA1AD79-10DC-4FFB-ABEA-6606848873D2}" type="slidenum">
              <a:rPr lang="ko-KR" altLang="en-US" smtClean="0"/>
              <a:pPr/>
              <a:t>39</a:t>
            </a:fld>
            <a:endParaRPr lang="ko-KR" altLang="en-US" dirty="0"/>
          </a:p>
        </p:txBody>
      </p:sp>
      <p:grpSp>
        <p:nvGrpSpPr>
          <p:cNvPr id="8" name="그룹 7"/>
          <p:cNvGrpSpPr/>
          <p:nvPr/>
        </p:nvGrpSpPr>
        <p:grpSpPr>
          <a:xfrm>
            <a:off x="8745345" y="473157"/>
            <a:ext cx="3355477" cy="3465926"/>
            <a:chOff x="478029" y="819138"/>
            <a:chExt cx="3355477" cy="3465926"/>
          </a:xfrm>
        </p:grpSpPr>
        <p:pic>
          <p:nvPicPr>
            <p:cNvPr id="4" name="그림 3"/>
            <p:cNvPicPr>
              <a:picLocks noChangeAspect="1"/>
            </p:cNvPicPr>
            <p:nvPr/>
          </p:nvPicPr>
          <p:blipFill>
            <a:blip r:embed="rId2"/>
            <a:stretch>
              <a:fillRect/>
            </a:stretch>
          </p:blipFill>
          <p:spPr>
            <a:xfrm>
              <a:off x="478029" y="819138"/>
              <a:ext cx="3355477" cy="2160641"/>
            </a:xfrm>
            <a:prstGeom prst="rect">
              <a:avLst/>
            </a:prstGeom>
          </p:spPr>
        </p:pic>
        <p:sp>
          <p:nvSpPr>
            <p:cNvPr id="5" name="직사각형 4"/>
            <p:cNvSpPr/>
            <p:nvPr/>
          </p:nvSpPr>
          <p:spPr>
            <a:xfrm>
              <a:off x="592688" y="3087811"/>
              <a:ext cx="3126176" cy="646331"/>
            </a:xfrm>
            <a:prstGeom prst="rect">
              <a:avLst/>
            </a:prstGeom>
          </p:spPr>
          <p:txBody>
            <a:bodyPr wrap="none">
              <a:spAutoFit/>
            </a:bodyPr>
            <a:lstStyle/>
            <a:p>
              <a:pPr algn="ctr"/>
              <a:r>
                <a:rPr lang="en-US" altLang="ko-KR" sz="1200" dirty="0">
                  <a:solidFill>
                    <a:prstClr val="black"/>
                  </a:solidFill>
                  <a:latin typeface="Segoe UI Semilight" panose="020B0402040204020203" pitchFamily="34" charset="0"/>
                  <a:cs typeface="Segoe UI Semilight" panose="020B0402040204020203" pitchFamily="34" charset="0"/>
                </a:rPr>
                <a:t>Fragment momentum distribution of </a:t>
              </a:r>
              <a:r>
                <a:rPr lang="en-US" altLang="ko-KR" sz="1200" baseline="30000" dirty="0">
                  <a:solidFill>
                    <a:prstClr val="black"/>
                  </a:solidFill>
                  <a:latin typeface="Segoe UI Semilight" panose="020B0402040204020203" pitchFamily="34" charset="0"/>
                  <a:cs typeface="Segoe UI Semilight" panose="020B0402040204020203" pitchFamily="34" charset="0"/>
                </a:rPr>
                <a:t>33</a:t>
              </a:r>
              <a:r>
                <a:rPr lang="en-US" altLang="ko-KR" sz="1200" dirty="0">
                  <a:solidFill>
                    <a:prstClr val="black"/>
                  </a:solidFill>
                  <a:latin typeface="Segoe UI Semilight" panose="020B0402040204020203" pitchFamily="34" charset="0"/>
                  <a:cs typeface="Segoe UI Semilight" panose="020B0402040204020203" pitchFamily="34" charset="0"/>
                </a:rPr>
                <a:t>P, </a:t>
              </a:r>
              <a:r>
                <a:rPr lang="en-US" altLang="ko-KR" sz="1200" baseline="30000" dirty="0">
                  <a:solidFill>
                    <a:prstClr val="black"/>
                  </a:solidFill>
                  <a:latin typeface="Segoe UI Semilight" panose="020B0402040204020203" pitchFamily="34" charset="0"/>
                  <a:cs typeface="Segoe UI Semilight" panose="020B0402040204020203" pitchFamily="34" charset="0"/>
                </a:rPr>
                <a:t>32</a:t>
              </a:r>
              <a:r>
                <a:rPr lang="en-US" altLang="ko-KR" sz="1200" dirty="0">
                  <a:solidFill>
                    <a:prstClr val="black"/>
                  </a:solidFill>
                  <a:latin typeface="Segoe UI Semilight" panose="020B0402040204020203" pitchFamily="34" charset="0"/>
                  <a:cs typeface="Segoe UI Semilight" panose="020B0402040204020203" pitchFamily="34" charset="0"/>
                </a:rPr>
                <a:t>Cl</a:t>
              </a:r>
            </a:p>
            <a:p>
              <a:pPr algn="ctr"/>
              <a:r>
                <a:rPr lang="en-US" altLang="ko-KR" sz="1200" dirty="0">
                  <a:solidFill>
                    <a:prstClr val="black"/>
                  </a:solidFill>
                  <a:latin typeface="Segoe UI Semilight" panose="020B0402040204020203" pitchFamily="34" charset="0"/>
                  <a:cs typeface="Segoe UI Semilight" panose="020B0402040204020203" pitchFamily="34" charset="0"/>
                </a:rPr>
                <a:t>produced in the </a:t>
              </a:r>
              <a:r>
                <a:rPr lang="en-US" altLang="ko-KR" sz="1200" baseline="30000" dirty="0">
                  <a:solidFill>
                    <a:prstClr val="black"/>
                  </a:solidFill>
                  <a:latin typeface="Segoe UI Semilight" panose="020B0402040204020203" pitchFamily="34" charset="0"/>
                  <a:cs typeface="Segoe UI Semilight" panose="020B0402040204020203" pitchFamily="34" charset="0"/>
                </a:rPr>
                <a:t>40</a:t>
              </a:r>
              <a:r>
                <a:rPr lang="en-US" altLang="ko-KR" sz="1200" dirty="0">
                  <a:solidFill>
                    <a:prstClr val="black"/>
                  </a:solidFill>
                  <a:latin typeface="Segoe UI Semilight" panose="020B0402040204020203" pitchFamily="34" charset="0"/>
                  <a:cs typeface="Segoe UI Semilight" panose="020B0402040204020203" pitchFamily="34" charset="0"/>
                </a:rPr>
                <a:t>Ar + </a:t>
              </a:r>
              <a:r>
                <a:rPr lang="en-US" altLang="ko-KR" sz="1200" baseline="30000" dirty="0">
                  <a:solidFill>
                    <a:prstClr val="black"/>
                  </a:solidFill>
                  <a:latin typeface="Segoe UI Semilight" panose="020B0402040204020203" pitchFamily="34" charset="0"/>
                  <a:cs typeface="Segoe UI Semilight" panose="020B0402040204020203" pitchFamily="34" charset="0"/>
                </a:rPr>
                <a:t>9</a:t>
              </a:r>
              <a:r>
                <a:rPr lang="en-US" altLang="ko-KR" sz="1200" dirty="0">
                  <a:solidFill>
                    <a:prstClr val="black"/>
                  </a:solidFill>
                  <a:latin typeface="Segoe UI Semilight" panose="020B0402040204020203" pitchFamily="34" charset="0"/>
                  <a:cs typeface="Segoe UI Semilight" panose="020B0402040204020203" pitchFamily="34" charset="0"/>
                </a:rPr>
                <a:t>Be reaction</a:t>
              </a:r>
            </a:p>
            <a:p>
              <a:pPr algn="ctr"/>
              <a:r>
                <a:rPr lang="en-US" altLang="ko-KR" sz="1200" dirty="0">
                  <a:solidFill>
                    <a:prstClr val="black"/>
                  </a:solidFill>
                  <a:latin typeface="Segoe UI Semilight" panose="020B0402040204020203" pitchFamily="34" charset="0"/>
                  <a:cs typeface="Segoe UI Semilight" panose="020B0402040204020203" pitchFamily="34" charset="0"/>
                </a:rPr>
                <a:t>(solid curve: asymmetric Gaussian fit)</a:t>
              </a:r>
              <a:endParaRPr lang="ko-KR" altLang="en-US" sz="1400" dirty="0"/>
            </a:p>
          </p:txBody>
        </p:sp>
        <p:pic>
          <p:nvPicPr>
            <p:cNvPr id="7" name="그림 6"/>
            <p:cNvPicPr>
              <a:picLocks noChangeAspect="1"/>
            </p:cNvPicPr>
            <p:nvPr/>
          </p:nvPicPr>
          <p:blipFill>
            <a:blip r:embed="rId3"/>
            <a:stretch>
              <a:fillRect/>
            </a:stretch>
          </p:blipFill>
          <p:spPr>
            <a:xfrm>
              <a:off x="514019" y="3734142"/>
              <a:ext cx="3283495" cy="550922"/>
            </a:xfrm>
            <a:prstGeom prst="rect">
              <a:avLst/>
            </a:prstGeom>
          </p:spPr>
        </p:pic>
      </p:grpSp>
      <p:sp>
        <p:nvSpPr>
          <p:cNvPr id="9" name="TextBox 8"/>
          <p:cNvSpPr txBox="1"/>
          <p:nvPr/>
        </p:nvSpPr>
        <p:spPr>
          <a:xfrm>
            <a:off x="199288" y="706075"/>
            <a:ext cx="8546057" cy="338554"/>
          </a:xfrm>
          <a:prstGeom prst="rect">
            <a:avLst/>
          </a:prstGeom>
          <a:noFill/>
        </p:spPr>
        <p:txBody>
          <a:bodyPr wrap="none" rtlCol="0">
            <a:spAutoFit/>
          </a:bodyPr>
          <a:lstStyle/>
          <a:p>
            <a:r>
              <a:rPr lang="en-US" altLang="ko-KR" sz="1600" dirty="0">
                <a:latin typeface="Segoe UI Semilight" panose="020B0402040204020203" pitchFamily="34" charset="0"/>
                <a:cs typeface="Segoe UI Semilight" panose="020B0402040204020203" pitchFamily="34" charset="0"/>
              </a:rPr>
              <a:t>Fragmentation momentum distribution provide valuable information about reaction mechanism</a:t>
            </a:r>
          </a:p>
        </p:txBody>
      </p:sp>
      <p:sp>
        <p:nvSpPr>
          <p:cNvPr id="10" name="TextBox 9"/>
          <p:cNvSpPr txBox="1"/>
          <p:nvPr/>
        </p:nvSpPr>
        <p:spPr>
          <a:xfrm>
            <a:off x="199288" y="1044629"/>
            <a:ext cx="6087692" cy="584775"/>
          </a:xfrm>
          <a:prstGeom prst="rect">
            <a:avLst/>
          </a:prstGeom>
          <a:noFill/>
        </p:spPr>
        <p:txBody>
          <a:bodyPr wrap="none" rtlCol="0">
            <a:spAutoFit/>
          </a:bodyPr>
          <a:lstStyle/>
          <a:p>
            <a:r>
              <a:rPr lang="en-US" altLang="ko-KR" sz="1600" dirty="0" err="1">
                <a:latin typeface="Segoe UI Semilight" panose="020B0402040204020203" pitchFamily="34" charset="0"/>
                <a:cs typeface="Segoe UI Semilight" panose="020B0402040204020203" pitchFamily="34" charset="0"/>
              </a:rPr>
              <a:t>V</a:t>
            </a:r>
            <a:r>
              <a:rPr lang="en-US" altLang="ko-KR" sz="1600" baseline="-25000" dirty="0" err="1">
                <a:latin typeface="Segoe UI Semilight" panose="020B0402040204020203" pitchFamily="34" charset="0"/>
                <a:cs typeface="Segoe UI Semilight" panose="020B0402040204020203" pitchFamily="34" charset="0"/>
              </a:rPr>
              <a:t>frag</a:t>
            </a:r>
            <a:r>
              <a:rPr lang="en-US" altLang="ko-KR" sz="1600" dirty="0">
                <a:latin typeface="Segoe UI Semilight" panose="020B0402040204020203" pitchFamily="34" charset="0"/>
                <a:cs typeface="Segoe UI Semilight" panose="020B0402040204020203" pitchFamily="34" charset="0"/>
              </a:rPr>
              <a:t> &lt; </a:t>
            </a:r>
            <a:r>
              <a:rPr lang="en-US" altLang="ko-KR" sz="1600" dirty="0" err="1">
                <a:latin typeface="Segoe UI Semilight" panose="020B0402040204020203" pitchFamily="34" charset="0"/>
                <a:cs typeface="Segoe UI Semilight" panose="020B0402040204020203" pitchFamily="34" charset="0"/>
              </a:rPr>
              <a:t>V</a:t>
            </a:r>
            <a:r>
              <a:rPr lang="en-US" altLang="ko-KR" sz="1600" baseline="-25000" dirty="0" err="1">
                <a:latin typeface="Segoe UI Semilight" panose="020B0402040204020203" pitchFamily="34" charset="0"/>
                <a:cs typeface="Segoe UI Semilight" panose="020B0402040204020203" pitchFamily="34" charset="0"/>
              </a:rPr>
              <a:t>proj</a:t>
            </a:r>
            <a:r>
              <a:rPr lang="en-US" altLang="ko-KR" sz="1600" dirty="0">
                <a:latin typeface="Segoe UI Semilight" panose="020B0402040204020203" pitchFamily="34" charset="0"/>
                <a:cs typeface="Segoe UI Semilight" panose="020B0402040204020203" pitchFamily="34" charset="0"/>
              </a:rPr>
              <a:t> due to the conversion of </a:t>
            </a:r>
            <a:r>
              <a:rPr lang="en-US" altLang="ko-KR" sz="1600" dirty="0" err="1">
                <a:latin typeface="Segoe UI Semilight" panose="020B0402040204020203" pitchFamily="34" charset="0"/>
                <a:cs typeface="Segoe UI Semilight" panose="020B0402040204020203" pitchFamily="34" charset="0"/>
              </a:rPr>
              <a:t>KE</a:t>
            </a:r>
            <a:r>
              <a:rPr lang="en-US" altLang="ko-KR" sz="1600" baseline="-25000" dirty="0" err="1">
                <a:latin typeface="Segoe UI Semilight" panose="020B0402040204020203" pitchFamily="34" charset="0"/>
                <a:cs typeface="Segoe UI Semilight" panose="020B0402040204020203" pitchFamily="34" charset="0"/>
              </a:rPr>
              <a:t>proj</a:t>
            </a:r>
            <a:r>
              <a:rPr lang="en-US" altLang="ko-KR" sz="1600" dirty="0">
                <a:latin typeface="Segoe UI Semilight" panose="020B0402040204020203" pitchFamily="34" charset="0"/>
                <a:cs typeface="Segoe UI Semilight" panose="020B0402040204020203" pitchFamily="34" charset="0"/>
              </a:rPr>
              <a:t> to excitation of fragment</a:t>
            </a:r>
          </a:p>
          <a:p>
            <a:r>
              <a:rPr lang="ko-KR" altLang="en-US" sz="1600" dirty="0">
                <a:latin typeface="Segoe UI Semilight" panose="020B0402040204020203" pitchFamily="34" charset="0"/>
                <a:cs typeface="Segoe UI Semilight" panose="020B0402040204020203" pitchFamily="34" charset="0"/>
              </a:rPr>
              <a:t>→ </a:t>
            </a:r>
            <a:r>
              <a:rPr lang="en-US" altLang="ko-KR" sz="1600" dirty="0">
                <a:latin typeface="Segoe UI Semilight" panose="020B0402040204020203" pitchFamily="34" charset="0"/>
                <a:cs typeface="Segoe UI Semilight" panose="020B0402040204020203" pitchFamily="34" charset="0"/>
              </a:rPr>
              <a:t>This energy loss is called “momentum peak shift”</a:t>
            </a:r>
          </a:p>
        </p:txBody>
      </p:sp>
      <p:sp>
        <p:nvSpPr>
          <p:cNvPr id="11" name="TextBox 10"/>
          <p:cNvSpPr txBox="1"/>
          <p:nvPr/>
        </p:nvSpPr>
        <p:spPr>
          <a:xfrm>
            <a:off x="199288" y="1629513"/>
            <a:ext cx="8745407" cy="830997"/>
          </a:xfrm>
          <a:prstGeom prst="rect">
            <a:avLst/>
          </a:prstGeom>
          <a:noFill/>
        </p:spPr>
        <p:txBody>
          <a:bodyPr wrap="none" rtlCol="0">
            <a:spAutoFit/>
          </a:bodyPr>
          <a:lstStyle/>
          <a:p>
            <a:r>
              <a:rPr lang="en-US" altLang="ko-KR" sz="1600" dirty="0">
                <a:latin typeface="Segoe UI Semilight" panose="020B0402040204020203" pitchFamily="34" charset="0"/>
                <a:cs typeface="Segoe UI Semilight" panose="020B0402040204020203" pitchFamily="34" charset="0"/>
              </a:rPr>
              <a:t>All data have been corrected to the values at the center of the targets in order to eliminate</a:t>
            </a:r>
          </a:p>
          <a:p>
            <a:r>
              <a:rPr lang="en-US" altLang="ko-KR" sz="1600" dirty="0">
                <a:latin typeface="Segoe UI Semilight" panose="020B0402040204020203" pitchFamily="34" charset="0"/>
                <a:cs typeface="Segoe UI Semilight" panose="020B0402040204020203" pitchFamily="34" charset="0"/>
              </a:rPr>
              <a:t>the influence of the target thickness, and</a:t>
            </a:r>
          </a:p>
          <a:p>
            <a:r>
              <a:rPr lang="en-US" altLang="ko-KR" sz="1600" dirty="0">
                <a:latin typeface="Segoe UI Semilight" panose="020B0402040204020203" pitchFamily="34" charset="0"/>
                <a:cs typeface="Segoe UI Semilight" panose="020B0402040204020203" pitchFamily="34" charset="0"/>
              </a:rPr>
              <a:t>normalized by the velocities of the projectile at that point (53.56 MeV/u in Be, 54.93 MeV/u in Ta)</a:t>
            </a:r>
          </a:p>
        </p:txBody>
      </p:sp>
      <p:pic>
        <p:nvPicPr>
          <p:cNvPr id="12" name="그림 11"/>
          <p:cNvPicPr>
            <a:picLocks noChangeAspect="1"/>
          </p:cNvPicPr>
          <p:nvPr/>
        </p:nvPicPr>
        <p:blipFill>
          <a:blip r:embed="rId4"/>
          <a:stretch>
            <a:fillRect/>
          </a:stretch>
        </p:blipFill>
        <p:spPr>
          <a:xfrm>
            <a:off x="92094" y="3401614"/>
            <a:ext cx="5288850" cy="2747931"/>
          </a:xfrm>
          <a:prstGeom prst="rect">
            <a:avLst/>
          </a:prstGeom>
        </p:spPr>
      </p:pic>
      <p:sp>
        <p:nvSpPr>
          <p:cNvPr id="13" name="TextBox 12"/>
          <p:cNvSpPr txBox="1"/>
          <p:nvPr/>
        </p:nvSpPr>
        <p:spPr>
          <a:xfrm>
            <a:off x="199288" y="2460510"/>
            <a:ext cx="8494057" cy="830997"/>
          </a:xfrm>
          <a:prstGeom prst="rect">
            <a:avLst/>
          </a:prstGeom>
          <a:noFill/>
        </p:spPr>
        <p:txBody>
          <a:bodyPr wrap="none" rtlCol="0">
            <a:spAutoFit/>
          </a:bodyPr>
          <a:lstStyle/>
          <a:p>
            <a:r>
              <a:rPr lang="en-US" altLang="ko-KR" sz="1600" dirty="0" err="1">
                <a:latin typeface="Segoe UI Semilight" panose="020B0402040204020203" pitchFamily="34" charset="0"/>
                <a:cs typeface="Segoe UI Semilight" panose="020B0402040204020203" pitchFamily="34" charset="0"/>
              </a:rPr>
              <a:t>Borrel</a:t>
            </a:r>
            <a:r>
              <a:rPr lang="en-US" altLang="ko-KR" sz="1600" dirty="0">
                <a:latin typeface="Segoe UI Semilight" panose="020B0402040204020203" pitchFamily="34" charset="0"/>
                <a:cs typeface="Segoe UI Semilight" panose="020B0402040204020203" pitchFamily="34" charset="0"/>
              </a:rPr>
              <a:t> model: momentum peak shift can be simply explained by the amount of binding energy</a:t>
            </a:r>
          </a:p>
          <a:p>
            <a:r>
              <a:rPr lang="en-US" altLang="ko-KR" sz="1600" dirty="0">
                <a:latin typeface="Segoe UI Semilight" panose="020B0402040204020203" pitchFamily="34" charset="0"/>
                <a:cs typeface="Segoe UI Semilight" panose="020B0402040204020203" pitchFamily="34" charset="0"/>
              </a:rPr>
              <a:t>                      (8 MeV/u in average) of the removed nucleons</a:t>
            </a:r>
          </a:p>
          <a:p>
            <a:r>
              <a:rPr lang="en-US" altLang="ko-KR" sz="1600" dirty="0">
                <a:latin typeface="Segoe UI Semilight" panose="020B0402040204020203" pitchFamily="34" charset="0"/>
                <a:cs typeface="Segoe UI Semilight" panose="020B0402040204020203" pitchFamily="34" charset="0"/>
              </a:rPr>
              <a:t>This binding energy will be subtracted from the KE of the remaining part of the projectile</a:t>
            </a:r>
          </a:p>
        </p:txBody>
      </p:sp>
      <p:sp>
        <p:nvSpPr>
          <p:cNvPr id="15" name="직사각형 14"/>
          <p:cNvSpPr/>
          <p:nvPr/>
        </p:nvSpPr>
        <p:spPr>
          <a:xfrm>
            <a:off x="1341746" y="6136350"/>
            <a:ext cx="2789546" cy="461665"/>
          </a:xfrm>
          <a:prstGeom prst="rect">
            <a:avLst/>
          </a:prstGeom>
        </p:spPr>
        <p:txBody>
          <a:bodyPr wrap="none">
            <a:spAutoFit/>
          </a:bodyPr>
          <a:lstStyle/>
          <a:p>
            <a:pPr algn="ctr"/>
            <a:r>
              <a:rPr lang="en-US" altLang="ko-KR" sz="1200" dirty="0">
                <a:solidFill>
                  <a:prstClr val="black"/>
                </a:solidFill>
                <a:latin typeface="Segoe UI Semilight" panose="020B0402040204020203" pitchFamily="34" charset="0"/>
                <a:cs typeface="Segoe UI Semilight" panose="020B0402040204020203" pitchFamily="34" charset="0"/>
              </a:rPr>
              <a:t>Momentum peak shifts of fragments</a:t>
            </a:r>
          </a:p>
          <a:p>
            <a:pPr algn="ctr"/>
            <a:r>
              <a:rPr lang="en-US" altLang="ko-KR" sz="1200" dirty="0">
                <a:solidFill>
                  <a:prstClr val="black"/>
                </a:solidFill>
                <a:latin typeface="Segoe UI Semilight" panose="020B0402040204020203" pitchFamily="34" charset="0"/>
                <a:cs typeface="Segoe UI Semilight" panose="020B0402040204020203" pitchFamily="34" charset="0"/>
              </a:rPr>
              <a:t>(solid curve: prediction of </a:t>
            </a:r>
            <a:r>
              <a:rPr lang="en-US" altLang="ko-KR" sz="1200" dirty="0" err="1">
                <a:solidFill>
                  <a:prstClr val="black"/>
                </a:solidFill>
                <a:latin typeface="Segoe UI Semilight" panose="020B0402040204020203" pitchFamily="34" charset="0"/>
                <a:cs typeface="Segoe UI Semilight" panose="020B0402040204020203" pitchFamily="34" charset="0"/>
              </a:rPr>
              <a:t>Borrel</a:t>
            </a:r>
            <a:r>
              <a:rPr lang="en-US" altLang="ko-KR" sz="1200" dirty="0">
                <a:solidFill>
                  <a:prstClr val="black"/>
                </a:solidFill>
                <a:latin typeface="Segoe UI Semilight" panose="020B0402040204020203" pitchFamily="34" charset="0"/>
                <a:cs typeface="Segoe UI Semilight" panose="020B0402040204020203" pitchFamily="34" charset="0"/>
              </a:rPr>
              <a:t> model)</a:t>
            </a:r>
            <a:endParaRPr lang="ko-KR" altLang="en-US" sz="1400" dirty="0"/>
          </a:p>
        </p:txBody>
      </p:sp>
      <p:sp>
        <p:nvSpPr>
          <p:cNvPr id="17" name="타원 16"/>
          <p:cNvSpPr/>
          <p:nvPr/>
        </p:nvSpPr>
        <p:spPr>
          <a:xfrm rot="1800000">
            <a:off x="1446414" y="3765092"/>
            <a:ext cx="706581" cy="112222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rot="2700000">
            <a:off x="4383283" y="3634156"/>
            <a:ext cx="473380" cy="81699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2211920" y="3284910"/>
            <a:ext cx="1919372" cy="461665"/>
          </a:xfrm>
          <a:prstGeom prst="rect">
            <a:avLst/>
          </a:prstGeom>
          <a:solidFill>
            <a:schemeClr val="bg1"/>
          </a:solidFill>
          <a:ln>
            <a:solidFill>
              <a:srgbClr val="0000FF"/>
            </a:solidFill>
          </a:ln>
        </p:spPr>
        <p:txBody>
          <a:bodyPr wrap="none">
            <a:spAutoFit/>
          </a:bodyPr>
          <a:lstStyle/>
          <a:p>
            <a:pPr algn="ctr"/>
            <a:r>
              <a:rPr lang="en-US" altLang="ko-KR" sz="1200" dirty="0" err="1">
                <a:solidFill>
                  <a:prstClr val="black"/>
                </a:solidFill>
                <a:latin typeface="Segoe UI Semilight" panose="020B0402040204020203" pitchFamily="34" charset="0"/>
                <a:cs typeface="Segoe UI Semilight" panose="020B0402040204020203" pitchFamily="34" charset="0"/>
              </a:rPr>
              <a:t>V</a:t>
            </a:r>
            <a:r>
              <a:rPr lang="en-US" altLang="ko-KR" sz="1200" baseline="-25000" dirty="0" err="1">
                <a:solidFill>
                  <a:prstClr val="black"/>
                </a:solidFill>
                <a:latin typeface="Segoe UI Semilight" panose="020B0402040204020203" pitchFamily="34" charset="0"/>
                <a:cs typeface="Segoe UI Semilight" panose="020B0402040204020203" pitchFamily="34" charset="0"/>
              </a:rPr>
              <a:t>f</a:t>
            </a:r>
            <a:r>
              <a:rPr lang="en-US" altLang="ko-KR" sz="1200" dirty="0">
                <a:solidFill>
                  <a:prstClr val="black"/>
                </a:solidFill>
                <a:latin typeface="Segoe UI Semilight" panose="020B0402040204020203" pitchFamily="34" charset="0"/>
                <a:cs typeface="Segoe UI Semilight" panose="020B0402040204020203" pitchFamily="34" charset="0"/>
              </a:rPr>
              <a:t> roughly reproduced by </a:t>
            </a:r>
          </a:p>
          <a:p>
            <a:pPr algn="ctr"/>
            <a:r>
              <a:rPr lang="en-US" altLang="ko-KR" sz="1200" dirty="0" err="1">
                <a:solidFill>
                  <a:prstClr val="black"/>
                </a:solidFill>
                <a:latin typeface="Segoe UI Semilight" panose="020B0402040204020203" pitchFamily="34" charset="0"/>
                <a:cs typeface="Segoe UI Semilight" panose="020B0402040204020203" pitchFamily="34" charset="0"/>
              </a:rPr>
              <a:t>Borrel</a:t>
            </a:r>
            <a:r>
              <a:rPr lang="en-US" altLang="ko-KR" sz="1200" dirty="0">
                <a:solidFill>
                  <a:prstClr val="black"/>
                </a:solidFill>
                <a:latin typeface="Segoe UI Semilight" panose="020B0402040204020203" pitchFamily="34" charset="0"/>
                <a:cs typeface="Segoe UI Semilight" panose="020B0402040204020203" pitchFamily="34" charset="0"/>
              </a:rPr>
              <a:t> model</a:t>
            </a:r>
            <a:endParaRPr lang="ko-KR" altLang="en-US" sz="1400" dirty="0"/>
          </a:p>
        </p:txBody>
      </p:sp>
      <p:sp>
        <p:nvSpPr>
          <p:cNvPr id="20" name="직사각형 19"/>
          <p:cNvSpPr/>
          <p:nvPr/>
        </p:nvSpPr>
        <p:spPr>
          <a:xfrm>
            <a:off x="1486423" y="4916238"/>
            <a:ext cx="2839624" cy="861774"/>
          </a:xfrm>
          <a:prstGeom prst="rect">
            <a:avLst/>
          </a:prstGeom>
          <a:solidFill>
            <a:schemeClr val="bg1"/>
          </a:solidFill>
          <a:ln>
            <a:solidFill>
              <a:srgbClr val="FF0000"/>
            </a:solidFill>
          </a:ln>
        </p:spPr>
        <p:txBody>
          <a:bodyPr wrap="none">
            <a:spAutoFit/>
          </a:bodyPr>
          <a:lstStyle/>
          <a:p>
            <a:pPr algn="ctr"/>
            <a:r>
              <a:rPr lang="en-US" altLang="ko-KR" sz="1200" dirty="0">
                <a:solidFill>
                  <a:prstClr val="black"/>
                </a:solidFill>
                <a:latin typeface="Segoe UI Semilight" panose="020B0402040204020203" pitchFamily="34" charset="0"/>
                <a:cs typeface="Segoe UI Semilight" panose="020B0402040204020203" pitchFamily="34" charset="0"/>
              </a:rPr>
              <a:t>In </a:t>
            </a:r>
            <a:r>
              <a:rPr lang="en-US" altLang="ko-KR" sz="1200" dirty="0" err="1">
                <a:solidFill>
                  <a:prstClr val="black"/>
                </a:solidFill>
                <a:latin typeface="Segoe UI Semilight" panose="020B0402040204020203" pitchFamily="34" charset="0"/>
                <a:cs typeface="Segoe UI Semilight" panose="020B0402040204020203" pitchFamily="34" charset="0"/>
              </a:rPr>
              <a:t>A</a:t>
            </a:r>
            <a:r>
              <a:rPr lang="en-US" altLang="ko-KR" sz="1200" baseline="-25000" dirty="0" err="1">
                <a:solidFill>
                  <a:prstClr val="black"/>
                </a:solidFill>
                <a:latin typeface="Segoe UI Semilight" panose="020B0402040204020203" pitchFamily="34" charset="0"/>
                <a:cs typeface="Segoe UI Semilight" panose="020B0402040204020203" pitchFamily="34" charset="0"/>
              </a:rPr>
              <a:t>f</a:t>
            </a:r>
            <a:r>
              <a:rPr lang="en-US" altLang="ko-KR" sz="1200" dirty="0">
                <a:solidFill>
                  <a:prstClr val="black"/>
                </a:solidFill>
                <a:latin typeface="Segoe UI Semilight" panose="020B0402040204020203" pitchFamily="34" charset="0"/>
                <a:cs typeface="Segoe UI Semilight" panose="020B0402040204020203" pitchFamily="34" charset="0"/>
              </a:rPr>
              <a:t>&lt;30, </a:t>
            </a:r>
            <a:r>
              <a:rPr lang="en-US" altLang="ko-KR" sz="1200" dirty="0" err="1">
                <a:solidFill>
                  <a:prstClr val="black"/>
                </a:solidFill>
                <a:latin typeface="Segoe UI Semilight" panose="020B0402040204020203" pitchFamily="34" charset="0"/>
                <a:cs typeface="Segoe UI Semilight" panose="020B0402040204020203" pitchFamily="34" charset="0"/>
              </a:rPr>
              <a:t>Vf</a:t>
            </a:r>
            <a:r>
              <a:rPr lang="en-US" altLang="ko-KR" sz="1200" dirty="0">
                <a:solidFill>
                  <a:prstClr val="black"/>
                </a:solidFill>
                <a:latin typeface="Segoe UI Semilight" panose="020B0402040204020203" pitchFamily="34" charset="0"/>
                <a:cs typeface="Segoe UI Semilight" panose="020B0402040204020203" pitchFamily="34" charset="0"/>
              </a:rPr>
              <a:t> always much larger</a:t>
            </a:r>
          </a:p>
          <a:p>
            <a:pPr algn="ctr"/>
            <a:r>
              <a:rPr lang="en-US" altLang="ko-KR" sz="1200" dirty="0">
                <a:solidFill>
                  <a:prstClr val="black"/>
                </a:solidFill>
                <a:latin typeface="Segoe UI Semilight" panose="020B0402040204020203" pitchFamily="34" charset="0"/>
                <a:cs typeface="Segoe UI Semilight" panose="020B0402040204020203" pitchFamily="34" charset="0"/>
              </a:rPr>
              <a:t>due to production of light fragments by </a:t>
            </a:r>
          </a:p>
          <a:p>
            <a:pPr algn="ctr"/>
            <a:r>
              <a:rPr lang="en-US" altLang="ko-KR" sz="1200" dirty="0">
                <a:solidFill>
                  <a:prstClr val="black"/>
                </a:solidFill>
                <a:latin typeface="Segoe UI Semilight" panose="020B0402040204020203" pitchFamily="34" charset="0"/>
                <a:cs typeface="Segoe UI Semilight" panose="020B0402040204020203" pitchFamily="34" charset="0"/>
              </a:rPr>
              <a:t>another mechanism</a:t>
            </a:r>
          </a:p>
          <a:p>
            <a:pPr algn="ctr"/>
            <a:r>
              <a:rPr lang="en-US" altLang="ko-KR" sz="1200" dirty="0">
                <a:solidFill>
                  <a:prstClr val="black"/>
                </a:solidFill>
                <a:latin typeface="Segoe UI Semilight" panose="020B0402040204020203" pitchFamily="34" charset="0"/>
                <a:cs typeface="Segoe UI Semilight" panose="020B0402040204020203" pitchFamily="34" charset="0"/>
              </a:rPr>
              <a:t>(such as </a:t>
            </a:r>
            <a:r>
              <a:rPr lang="en-US" altLang="ko-KR" sz="1200" dirty="0" err="1">
                <a:solidFill>
                  <a:prstClr val="black"/>
                </a:solidFill>
                <a:latin typeface="Segoe UI Semilight" panose="020B0402040204020203" pitchFamily="34" charset="0"/>
                <a:cs typeface="Segoe UI Semilight" panose="020B0402040204020203" pitchFamily="34" charset="0"/>
              </a:rPr>
              <a:t>multifragmentation</a:t>
            </a:r>
            <a:r>
              <a:rPr lang="en-US" altLang="ko-KR" sz="1200" dirty="0">
                <a:solidFill>
                  <a:prstClr val="black"/>
                </a:solidFill>
                <a:latin typeface="Segoe UI Semilight" panose="020B0402040204020203" pitchFamily="34" charset="0"/>
                <a:cs typeface="Segoe UI Semilight" panose="020B0402040204020203" pitchFamily="34" charset="0"/>
              </a:rPr>
              <a:t> process)</a:t>
            </a:r>
            <a:endParaRPr lang="ko-KR" altLang="en-US" sz="1400" dirty="0"/>
          </a:p>
        </p:txBody>
      </p:sp>
      <p:sp>
        <p:nvSpPr>
          <p:cNvPr id="21" name="타원 20"/>
          <p:cNvSpPr/>
          <p:nvPr/>
        </p:nvSpPr>
        <p:spPr>
          <a:xfrm rot="1800000">
            <a:off x="664750" y="4277799"/>
            <a:ext cx="706581" cy="11222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p:cNvSpPr/>
          <p:nvPr/>
        </p:nvSpPr>
        <p:spPr>
          <a:xfrm rot="2700000">
            <a:off x="3515822" y="3895332"/>
            <a:ext cx="706581" cy="10168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30394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23">
            <a:extLst>
              <a:ext uri="{FF2B5EF4-FFF2-40B4-BE49-F238E27FC236}">
                <a16:creationId xmlns:a16="http://schemas.microsoft.com/office/drawing/2014/main" id="{95B649DC-254B-4087-BBCE-DAFF7F91A6DD}"/>
              </a:ext>
            </a:extLst>
          </p:cNvPr>
          <p:cNvGrpSpPr/>
          <p:nvPr/>
        </p:nvGrpSpPr>
        <p:grpSpPr>
          <a:xfrm>
            <a:off x="6674413" y="3016979"/>
            <a:ext cx="5349345" cy="3628453"/>
            <a:chOff x="302793" y="2066324"/>
            <a:chExt cx="6472707" cy="4390428"/>
          </a:xfrm>
        </p:grpSpPr>
        <p:grpSp>
          <p:nvGrpSpPr>
            <p:cNvPr id="22" name="그룹 21">
              <a:extLst>
                <a:ext uri="{FF2B5EF4-FFF2-40B4-BE49-F238E27FC236}">
                  <a16:creationId xmlns:a16="http://schemas.microsoft.com/office/drawing/2014/main" id="{A70D0E32-25CB-4CA6-862E-F69135BF2099}"/>
                </a:ext>
              </a:extLst>
            </p:cNvPr>
            <p:cNvGrpSpPr/>
            <p:nvPr/>
          </p:nvGrpSpPr>
          <p:grpSpPr>
            <a:xfrm>
              <a:off x="302793" y="2066324"/>
              <a:ext cx="5261239" cy="2154697"/>
              <a:chOff x="302793" y="2066324"/>
              <a:chExt cx="5261239" cy="2154697"/>
            </a:xfrm>
          </p:grpSpPr>
          <p:pic>
            <p:nvPicPr>
              <p:cNvPr id="11" name="그림 10">
                <a:extLst>
                  <a:ext uri="{FF2B5EF4-FFF2-40B4-BE49-F238E27FC236}">
                    <a16:creationId xmlns:a16="http://schemas.microsoft.com/office/drawing/2014/main" id="{0BC38038-1014-4987-8CFF-3560AB7848B2}"/>
                  </a:ext>
                </a:extLst>
              </p:cNvPr>
              <p:cNvPicPr>
                <a:picLocks noChangeAspect="1"/>
              </p:cNvPicPr>
              <p:nvPr/>
            </p:nvPicPr>
            <p:blipFill>
              <a:blip r:embed="rId2"/>
              <a:stretch>
                <a:fillRect/>
              </a:stretch>
            </p:blipFill>
            <p:spPr>
              <a:xfrm>
                <a:off x="393434" y="2066324"/>
                <a:ext cx="5170598" cy="2154697"/>
              </a:xfrm>
              <a:prstGeom prst="rect">
                <a:avLst/>
              </a:prstGeom>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B28A8CDD-07C5-4303-B379-133548013FA8}"/>
                  </a:ext>
                </a:extLst>
              </p:cNvPr>
              <p:cNvSpPr txBox="1"/>
              <p:nvPr/>
            </p:nvSpPr>
            <p:spPr>
              <a:xfrm rot="20700000">
                <a:off x="302793" y="2220019"/>
                <a:ext cx="1783374" cy="369332"/>
              </a:xfrm>
              <a:prstGeom prst="rect">
                <a:avLst/>
              </a:prstGeom>
              <a:solidFill>
                <a:schemeClr val="bg1"/>
              </a:solidFill>
              <a:ln>
                <a:solidFill>
                  <a:srgbClr val="FF0000"/>
                </a:solidFill>
              </a:ln>
            </p:spPr>
            <p:txBody>
              <a:bodyPr wrap="none" rtlCol="0">
                <a:spAutoFit/>
              </a:bodyPr>
              <a:lstStyle/>
              <a:p>
                <a:r>
                  <a:rPr lang="en-US" altLang="ko-KR" sz="1400" dirty="0">
                    <a:latin typeface="Arial" panose="020B0604020202020204" pitchFamily="34" charset="0"/>
                    <a:cs typeface="Arial" panose="020B0604020202020204" pitchFamily="34" charset="0"/>
                  </a:rPr>
                  <a:t>EPAX version 1</a:t>
                </a:r>
                <a:endParaRPr lang="ko-KR" altLang="en-US" sz="1400" dirty="0">
                  <a:latin typeface="Arial" panose="020B0604020202020204" pitchFamily="34" charset="0"/>
                  <a:cs typeface="Arial" panose="020B0604020202020204" pitchFamily="34" charset="0"/>
                </a:endParaRPr>
              </a:p>
            </p:txBody>
          </p:sp>
        </p:grpSp>
        <p:grpSp>
          <p:nvGrpSpPr>
            <p:cNvPr id="21" name="그룹 20">
              <a:extLst>
                <a:ext uri="{FF2B5EF4-FFF2-40B4-BE49-F238E27FC236}">
                  <a16:creationId xmlns:a16="http://schemas.microsoft.com/office/drawing/2014/main" id="{2644AD47-6753-4356-9483-565333AAE17C}"/>
                </a:ext>
              </a:extLst>
            </p:cNvPr>
            <p:cNvGrpSpPr/>
            <p:nvPr/>
          </p:nvGrpSpPr>
          <p:grpSpPr>
            <a:xfrm>
              <a:off x="510654" y="2873276"/>
              <a:ext cx="5917642" cy="2384286"/>
              <a:chOff x="2876253" y="2929747"/>
              <a:chExt cx="5917642" cy="2384286"/>
            </a:xfrm>
          </p:grpSpPr>
          <p:pic>
            <p:nvPicPr>
              <p:cNvPr id="13" name="그림 12">
                <a:extLst>
                  <a:ext uri="{FF2B5EF4-FFF2-40B4-BE49-F238E27FC236}">
                    <a16:creationId xmlns:a16="http://schemas.microsoft.com/office/drawing/2014/main" id="{17BC8F2E-E076-497E-9C7F-B576A270217D}"/>
                  </a:ext>
                </a:extLst>
              </p:cNvPr>
              <p:cNvPicPr>
                <a:picLocks noChangeAspect="1"/>
              </p:cNvPicPr>
              <p:nvPr/>
            </p:nvPicPr>
            <p:blipFill>
              <a:blip r:embed="rId3"/>
              <a:stretch>
                <a:fillRect/>
              </a:stretch>
            </p:blipFill>
            <p:spPr>
              <a:xfrm>
                <a:off x="3106237" y="2929747"/>
                <a:ext cx="5687658" cy="2384286"/>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57A87711-ED46-4569-A8BD-B690D99AE4E4}"/>
                  </a:ext>
                </a:extLst>
              </p:cNvPr>
              <p:cNvSpPr txBox="1"/>
              <p:nvPr/>
            </p:nvSpPr>
            <p:spPr>
              <a:xfrm rot="20700000">
                <a:off x="2876253" y="3127931"/>
                <a:ext cx="1783374" cy="369332"/>
              </a:xfrm>
              <a:prstGeom prst="rect">
                <a:avLst/>
              </a:prstGeom>
              <a:solidFill>
                <a:schemeClr val="bg1"/>
              </a:solidFill>
              <a:ln>
                <a:solidFill>
                  <a:srgbClr val="FF0000"/>
                </a:solidFill>
              </a:ln>
            </p:spPr>
            <p:txBody>
              <a:bodyPr wrap="none" rtlCol="0">
                <a:spAutoFit/>
              </a:bodyPr>
              <a:lstStyle/>
              <a:p>
                <a:r>
                  <a:rPr lang="en-US" altLang="ko-KR" sz="1400" dirty="0">
                    <a:latin typeface="Arial" panose="020B0604020202020204" pitchFamily="34" charset="0"/>
                    <a:cs typeface="Arial" panose="020B0604020202020204" pitchFamily="34" charset="0"/>
                  </a:rPr>
                  <a:t>EPAX version 2</a:t>
                </a:r>
                <a:endParaRPr lang="ko-KR" altLang="en-US" sz="1400" dirty="0">
                  <a:latin typeface="Arial" panose="020B0604020202020204" pitchFamily="34" charset="0"/>
                  <a:cs typeface="Arial" panose="020B0604020202020204" pitchFamily="34" charset="0"/>
                </a:endParaRPr>
              </a:p>
            </p:txBody>
          </p:sp>
        </p:grpSp>
        <p:grpSp>
          <p:nvGrpSpPr>
            <p:cNvPr id="23" name="그룹 22">
              <a:extLst>
                <a:ext uri="{FF2B5EF4-FFF2-40B4-BE49-F238E27FC236}">
                  <a16:creationId xmlns:a16="http://schemas.microsoft.com/office/drawing/2014/main" id="{D3949926-567D-4242-8FB0-0C1FB7542A3C}"/>
                </a:ext>
              </a:extLst>
            </p:cNvPr>
            <p:cNvGrpSpPr/>
            <p:nvPr/>
          </p:nvGrpSpPr>
          <p:grpSpPr>
            <a:xfrm>
              <a:off x="762507" y="3805393"/>
              <a:ext cx="6012993" cy="2651359"/>
              <a:chOff x="5581443" y="3931882"/>
              <a:chExt cx="6012993" cy="2651359"/>
            </a:xfrm>
          </p:grpSpPr>
          <p:pic>
            <p:nvPicPr>
              <p:cNvPr id="15" name="그림 14">
                <a:extLst>
                  <a:ext uri="{FF2B5EF4-FFF2-40B4-BE49-F238E27FC236}">
                    <a16:creationId xmlns:a16="http://schemas.microsoft.com/office/drawing/2014/main" id="{CBE0D599-27AF-434F-AD20-16801998713B}"/>
                  </a:ext>
                </a:extLst>
              </p:cNvPr>
              <p:cNvPicPr>
                <a:picLocks noChangeAspect="1"/>
              </p:cNvPicPr>
              <p:nvPr/>
            </p:nvPicPr>
            <p:blipFill>
              <a:blip r:embed="rId4"/>
              <a:stretch>
                <a:fillRect/>
              </a:stretch>
            </p:blipFill>
            <p:spPr>
              <a:xfrm>
                <a:off x="5906778" y="3931882"/>
                <a:ext cx="5687658" cy="2651359"/>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A6249DC9-7283-4042-BE0C-3ED8FE876386}"/>
                  </a:ext>
                </a:extLst>
              </p:cNvPr>
              <p:cNvSpPr txBox="1"/>
              <p:nvPr/>
            </p:nvSpPr>
            <p:spPr>
              <a:xfrm rot="20700000">
                <a:off x="5581443" y="4062662"/>
                <a:ext cx="1783374" cy="369332"/>
              </a:xfrm>
              <a:prstGeom prst="rect">
                <a:avLst/>
              </a:prstGeom>
              <a:solidFill>
                <a:schemeClr val="bg1"/>
              </a:solidFill>
              <a:ln>
                <a:solidFill>
                  <a:srgbClr val="FF0000"/>
                </a:solidFill>
              </a:ln>
            </p:spPr>
            <p:txBody>
              <a:bodyPr wrap="none" rtlCol="0">
                <a:spAutoFit/>
              </a:bodyPr>
              <a:lstStyle/>
              <a:p>
                <a:r>
                  <a:rPr lang="en-US" altLang="ko-KR" sz="1400" dirty="0">
                    <a:latin typeface="Arial" panose="020B0604020202020204" pitchFamily="34" charset="0"/>
                    <a:cs typeface="Arial" panose="020B0604020202020204" pitchFamily="34" charset="0"/>
                  </a:rPr>
                  <a:t>EPAX version 3</a:t>
                </a:r>
                <a:endParaRPr lang="ko-KR" altLang="en-US" sz="1400" dirty="0">
                  <a:latin typeface="Arial" panose="020B0604020202020204" pitchFamily="34" charset="0"/>
                  <a:cs typeface="Arial" panose="020B0604020202020204" pitchFamily="34" charset="0"/>
                </a:endParaRPr>
              </a:p>
            </p:txBody>
          </p:sp>
        </p:grpSp>
      </p:grpSp>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4</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2769476"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Introduction (Cont.)</a:t>
            </a:r>
            <a:endParaRPr lang="ko-KR" altLang="en-US" sz="2400" dirty="0"/>
          </a:p>
        </p:txBody>
      </p:sp>
      <p:sp>
        <p:nvSpPr>
          <p:cNvPr id="8" name="TextBox 7">
            <a:extLst>
              <a:ext uri="{FF2B5EF4-FFF2-40B4-BE49-F238E27FC236}">
                <a16:creationId xmlns:a16="http://schemas.microsoft.com/office/drawing/2014/main" id="{9A03E16B-2416-49BA-8043-E3CF8DD82385}"/>
              </a:ext>
            </a:extLst>
          </p:cNvPr>
          <p:cNvSpPr txBox="1"/>
          <p:nvPr/>
        </p:nvSpPr>
        <p:spPr>
          <a:xfrm>
            <a:off x="320862" y="620012"/>
            <a:ext cx="11702896" cy="3093154"/>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2000" b="1" dirty="0"/>
              <a:t>Empirical parametrization of fragmentation cross section (EPAX)</a:t>
            </a:r>
            <a:r>
              <a:rPr lang="en-US" altLang="ko-KR" sz="2000" dirty="0"/>
              <a:t> &amp; Abrasion-Ablation (AA) model is </a:t>
            </a:r>
            <a:br>
              <a:rPr lang="en-US" altLang="ko-KR" sz="2000" dirty="0"/>
            </a:br>
            <a:r>
              <a:rPr lang="en-US" altLang="ko-KR" sz="2000" dirty="0"/>
              <a:t>widely used for</a:t>
            </a:r>
          </a:p>
          <a:p>
            <a:pPr>
              <a:lnSpc>
                <a:spcPct val="150000"/>
              </a:lnSpc>
            </a:pPr>
            <a:r>
              <a:rPr lang="en-US" altLang="ko-KR" sz="1800" dirty="0"/>
              <a:t>    (1) designing nuclear experiments with secondary beams</a:t>
            </a:r>
          </a:p>
          <a:p>
            <a:pPr>
              <a:lnSpc>
                <a:spcPct val="150000"/>
              </a:lnSpc>
            </a:pPr>
            <a:r>
              <a:rPr lang="en-US" altLang="ko-KR" sz="1800" dirty="0"/>
              <a:t>    (2) deducing production cross sections</a:t>
            </a:r>
          </a:p>
          <a:p>
            <a:pPr>
              <a:lnSpc>
                <a:spcPct val="150000"/>
              </a:lnSpc>
            </a:pPr>
            <a:r>
              <a:rPr lang="en-US" altLang="ko-KR" sz="1800" dirty="0"/>
              <a:t>EPAX version 1: mainly for medium- and heavy-mass fragments via multi-GeV high-energy fragmentation reactions</a:t>
            </a:r>
          </a:p>
          <a:p>
            <a:pPr>
              <a:lnSpc>
                <a:spcPct val="150000"/>
              </a:lnSpc>
            </a:pPr>
            <a:r>
              <a:rPr lang="en-US" altLang="ko-KR" sz="1800" dirty="0"/>
              <a:t>EPAX version 2: memory effect &amp; small modification</a:t>
            </a:r>
          </a:p>
          <a:p>
            <a:pPr>
              <a:lnSpc>
                <a:spcPct val="150000"/>
              </a:lnSpc>
            </a:pPr>
            <a:r>
              <a:rPr lang="en-US" altLang="ko-KR" sz="1800" dirty="0"/>
              <a:t>EPAX version 3: memory effect &amp; the most neutron-rich fragments</a:t>
            </a:r>
          </a:p>
        </p:txBody>
      </p:sp>
      <p:pic>
        <p:nvPicPr>
          <p:cNvPr id="19" name="그림 18">
            <a:extLst>
              <a:ext uri="{FF2B5EF4-FFF2-40B4-BE49-F238E27FC236}">
                <a16:creationId xmlns:a16="http://schemas.microsoft.com/office/drawing/2014/main" id="{C8D8901F-646C-432E-87EB-6AAD8D4FC7B7}"/>
              </a:ext>
            </a:extLst>
          </p:cNvPr>
          <p:cNvPicPr>
            <a:picLocks noChangeAspect="1"/>
          </p:cNvPicPr>
          <p:nvPr/>
        </p:nvPicPr>
        <p:blipFill>
          <a:blip r:embed="rId5"/>
          <a:stretch>
            <a:fillRect/>
          </a:stretch>
        </p:blipFill>
        <p:spPr>
          <a:xfrm>
            <a:off x="921299" y="3907349"/>
            <a:ext cx="4932955" cy="2670905"/>
          </a:xfrm>
          <a:prstGeom prst="rect">
            <a:avLst/>
          </a:prstGeom>
        </p:spPr>
      </p:pic>
    </p:spTree>
    <p:extLst>
      <p:ext uri="{BB962C8B-B14F-4D97-AF65-F5344CB8AC3E}">
        <p14:creationId xmlns:p14="http://schemas.microsoft.com/office/powerpoint/2010/main" val="702673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8301" y="132039"/>
            <a:ext cx="7415492" cy="424732"/>
          </a:xfrm>
        </p:spPr>
        <p:txBody>
          <a:bodyPr/>
          <a:lstStyle/>
          <a:p>
            <a:r>
              <a:rPr lang="en-US" altLang="ko-KR" dirty="0"/>
              <a:t>Fragmentation Reactions of 57 MeV/u </a:t>
            </a:r>
            <a:r>
              <a:rPr lang="en-US" altLang="ko-KR" baseline="30000" dirty="0"/>
              <a:t>40</a:t>
            </a:r>
            <a:r>
              <a:rPr lang="en-US" altLang="ko-KR" dirty="0"/>
              <a:t>Ar on </a:t>
            </a:r>
            <a:r>
              <a:rPr lang="en-US" altLang="ko-KR" baseline="30000" dirty="0"/>
              <a:t>9</a:t>
            </a:r>
            <a:r>
              <a:rPr lang="en-US" altLang="ko-KR" dirty="0"/>
              <a:t>Be/</a:t>
            </a:r>
            <a:r>
              <a:rPr lang="en-US" altLang="ko-KR" baseline="30000" dirty="0"/>
              <a:t>181</a:t>
            </a:r>
            <a:r>
              <a:rPr lang="en-US" altLang="ko-KR" dirty="0"/>
              <a:t>Ta</a:t>
            </a:r>
            <a:endParaRPr lang="ko-KR" altLang="en-US" dirty="0"/>
          </a:p>
        </p:txBody>
      </p:sp>
      <p:sp>
        <p:nvSpPr>
          <p:cNvPr id="3" name="슬라이드 번호 개체 틀 2"/>
          <p:cNvSpPr>
            <a:spLocks noGrp="1"/>
          </p:cNvSpPr>
          <p:nvPr>
            <p:ph type="sldNum" sz="quarter" idx="12"/>
          </p:nvPr>
        </p:nvSpPr>
        <p:spPr/>
        <p:txBody>
          <a:bodyPr/>
          <a:lstStyle/>
          <a:p>
            <a:fld id="{8BA1AD79-10DC-4FFB-ABEA-6606848873D2}" type="slidenum">
              <a:rPr lang="ko-KR" altLang="en-US" smtClean="0"/>
              <a:pPr/>
              <a:t>40</a:t>
            </a:fld>
            <a:endParaRPr lang="ko-KR" altLang="en-US" dirty="0"/>
          </a:p>
        </p:txBody>
      </p:sp>
      <p:pic>
        <p:nvPicPr>
          <p:cNvPr id="4" name="그림 3"/>
          <p:cNvPicPr>
            <a:picLocks noChangeAspect="1"/>
          </p:cNvPicPr>
          <p:nvPr/>
        </p:nvPicPr>
        <p:blipFill>
          <a:blip r:embed="rId2"/>
          <a:stretch>
            <a:fillRect/>
          </a:stretch>
        </p:blipFill>
        <p:spPr>
          <a:xfrm>
            <a:off x="261138" y="1405247"/>
            <a:ext cx="5811061" cy="3005124"/>
          </a:xfrm>
          <a:prstGeom prst="rect">
            <a:avLst/>
          </a:prstGeom>
        </p:spPr>
      </p:pic>
      <p:pic>
        <p:nvPicPr>
          <p:cNvPr id="5" name="그림 4"/>
          <p:cNvPicPr>
            <a:picLocks noChangeAspect="1"/>
          </p:cNvPicPr>
          <p:nvPr/>
        </p:nvPicPr>
        <p:blipFill>
          <a:blip r:embed="rId3"/>
          <a:stretch>
            <a:fillRect/>
          </a:stretch>
        </p:blipFill>
        <p:spPr>
          <a:xfrm>
            <a:off x="6072199" y="1431228"/>
            <a:ext cx="5828382" cy="2979143"/>
          </a:xfrm>
          <a:prstGeom prst="rect">
            <a:avLst/>
          </a:prstGeom>
        </p:spPr>
      </p:pic>
      <p:sp>
        <p:nvSpPr>
          <p:cNvPr id="6" name="직사각형 5"/>
          <p:cNvSpPr/>
          <p:nvPr/>
        </p:nvSpPr>
        <p:spPr>
          <a:xfrm>
            <a:off x="1701364" y="948033"/>
            <a:ext cx="2930610" cy="338554"/>
          </a:xfrm>
          <a:prstGeom prst="rect">
            <a:avLst/>
          </a:prstGeom>
        </p:spPr>
        <p:txBody>
          <a:bodyPr wrap="none">
            <a:spAutoFit/>
          </a:bodyPr>
          <a:lstStyle/>
          <a:p>
            <a:pPr algn="ctr"/>
            <a:r>
              <a:rPr lang="en-US" altLang="ko-KR" sz="1600" dirty="0"/>
              <a:t>High-momentum-side widths</a:t>
            </a:r>
            <a:endParaRPr lang="ko-KR" altLang="en-US" dirty="0"/>
          </a:p>
        </p:txBody>
      </p:sp>
      <p:sp>
        <p:nvSpPr>
          <p:cNvPr id="7" name="직사각형 6"/>
          <p:cNvSpPr/>
          <p:nvPr/>
        </p:nvSpPr>
        <p:spPr>
          <a:xfrm>
            <a:off x="7556351" y="948033"/>
            <a:ext cx="2860078" cy="338554"/>
          </a:xfrm>
          <a:prstGeom prst="rect">
            <a:avLst/>
          </a:prstGeom>
        </p:spPr>
        <p:txBody>
          <a:bodyPr wrap="none">
            <a:spAutoFit/>
          </a:bodyPr>
          <a:lstStyle/>
          <a:p>
            <a:pPr algn="ctr"/>
            <a:r>
              <a:rPr lang="en-US" altLang="ko-KR" sz="1600" dirty="0"/>
              <a:t>Low-momentum-side widths</a:t>
            </a:r>
            <a:endParaRPr lang="ko-KR" altLang="en-US" dirty="0"/>
          </a:p>
        </p:txBody>
      </p:sp>
      <p:sp>
        <p:nvSpPr>
          <p:cNvPr id="8" name="직사각형 7"/>
          <p:cNvSpPr/>
          <p:nvPr/>
        </p:nvSpPr>
        <p:spPr>
          <a:xfrm>
            <a:off x="261138" y="4410371"/>
            <a:ext cx="5476692" cy="1077218"/>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Solid curve represents the fits with the </a:t>
            </a:r>
            <a:r>
              <a:rPr lang="en-US" altLang="ko-KR" sz="1600" dirty="0" err="1">
                <a:solidFill>
                  <a:prstClr val="black"/>
                </a:solidFill>
                <a:latin typeface="Segoe UI Semilight" panose="020B0402040204020203" pitchFamily="34" charset="0"/>
                <a:cs typeface="Segoe UI Semilight" panose="020B0402040204020203" pitchFamily="34" charset="0"/>
              </a:rPr>
              <a:t>Goldhaber</a:t>
            </a:r>
            <a:r>
              <a:rPr lang="en-US" altLang="ko-KR" sz="1600" dirty="0">
                <a:solidFill>
                  <a:prstClr val="black"/>
                </a:solidFill>
                <a:latin typeface="Segoe UI Semilight" panose="020B0402040204020203" pitchFamily="34" charset="0"/>
                <a:cs typeface="Segoe UI Semilight" panose="020B0402040204020203" pitchFamily="34" charset="0"/>
              </a:rPr>
              <a:t> model</a:t>
            </a:r>
          </a:p>
          <a:p>
            <a:r>
              <a:rPr lang="en-US" altLang="ko-KR" sz="1600" dirty="0">
                <a:solidFill>
                  <a:prstClr val="black"/>
                </a:solidFill>
                <a:latin typeface="Segoe UI Semilight" panose="020B0402040204020203" pitchFamily="34" charset="0"/>
                <a:cs typeface="Segoe UI Semilight" panose="020B0402040204020203" pitchFamily="34" charset="0"/>
              </a:rPr>
              <a:t>Production of high momentum fragments are dominated by</a:t>
            </a:r>
          </a:p>
          <a:p>
            <a:r>
              <a:rPr lang="en-US" altLang="ko-KR" sz="1600" dirty="0">
                <a:solidFill>
                  <a:prstClr val="black"/>
                </a:solidFill>
                <a:latin typeface="Segoe UI Semilight" panose="020B0402040204020203" pitchFamily="34" charset="0"/>
                <a:cs typeface="Segoe UI Semilight" panose="020B0402040204020203" pitchFamily="34" charset="0"/>
              </a:rPr>
              <a:t>“pure” projectile fragmentation reaction</a:t>
            </a:r>
          </a:p>
          <a:p>
            <a:r>
              <a:rPr lang="en-US" altLang="ko-KR" sz="1600" dirty="0">
                <a:solidFill>
                  <a:prstClr val="black"/>
                </a:solidFill>
                <a:latin typeface="Segoe UI Semilight" panose="020B0402040204020203" pitchFamily="34" charset="0"/>
                <a:cs typeface="Segoe UI Semilight" panose="020B0402040204020203" pitchFamily="34" charset="0"/>
              </a:rPr>
              <a:t>No nucleon transfer in the abrasion stage</a:t>
            </a:r>
            <a:endParaRPr lang="ko-KR" altLang="en-US" sz="1600" dirty="0">
              <a:solidFill>
                <a:prstClr val="black"/>
              </a:solidFill>
              <a:latin typeface="Segoe UI Semilight" panose="020B0402040204020203" pitchFamily="34" charset="0"/>
              <a:cs typeface="Segoe UI Semilight" panose="020B0402040204020203" pitchFamily="34" charset="0"/>
            </a:endParaRPr>
          </a:p>
        </p:txBody>
      </p:sp>
      <p:sp>
        <p:nvSpPr>
          <p:cNvPr id="9" name="직사각형 8"/>
          <p:cNvSpPr/>
          <p:nvPr/>
        </p:nvSpPr>
        <p:spPr>
          <a:xfrm>
            <a:off x="5873968" y="4410371"/>
            <a:ext cx="6350265" cy="1969770"/>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Solid curve represents the predictions with the </a:t>
            </a:r>
            <a:r>
              <a:rPr lang="en-US" altLang="ko-KR" sz="1600" dirty="0" err="1">
                <a:solidFill>
                  <a:prstClr val="black"/>
                </a:solidFill>
                <a:latin typeface="Segoe UI Semilight" panose="020B0402040204020203" pitchFamily="34" charset="0"/>
                <a:cs typeface="Segoe UI Semilight" panose="020B0402040204020203" pitchFamily="34" charset="0"/>
              </a:rPr>
              <a:t>Goldhaber</a:t>
            </a:r>
            <a:r>
              <a:rPr lang="en-US" altLang="ko-KR" sz="1600" dirty="0">
                <a:solidFill>
                  <a:prstClr val="black"/>
                </a:solidFill>
                <a:latin typeface="Segoe UI Semilight" panose="020B0402040204020203" pitchFamily="34" charset="0"/>
                <a:cs typeface="Segoe UI Semilight" panose="020B0402040204020203" pitchFamily="34" charset="0"/>
              </a:rPr>
              <a:t> model</a:t>
            </a:r>
          </a:p>
          <a:p>
            <a:r>
              <a:rPr lang="en-US" altLang="ko-KR" sz="1600" dirty="0">
                <a:solidFill>
                  <a:prstClr val="black"/>
                </a:solidFill>
                <a:latin typeface="Segoe UI Semilight" panose="020B0402040204020203" pitchFamily="34" charset="0"/>
                <a:cs typeface="Segoe UI Semilight" panose="020B0402040204020203" pitchFamily="34" charset="0"/>
              </a:rPr>
              <a:t>Broader distribution</a:t>
            </a:r>
          </a:p>
          <a:p>
            <a:r>
              <a:rPr lang="en-US" altLang="ko-KR" sz="1600" dirty="0">
                <a:solidFill>
                  <a:prstClr val="black"/>
                </a:solidFill>
                <a:latin typeface="Segoe UI Semilight" panose="020B0402040204020203" pitchFamily="34" charset="0"/>
                <a:cs typeface="Segoe UI Semilight" panose="020B0402040204020203" pitchFamily="34" charset="0"/>
              </a:rPr>
              <a:t>Some processes must exist in the reaction to cause a large energy loss</a:t>
            </a:r>
          </a:p>
          <a:p>
            <a:r>
              <a:rPr lang="en-US" altLang="ko-KR" sz="1600" dirty="0">
                <a:solidFill>
                  <a:prstClr val="black"/>
                </a:solidFill>
                <a:latin typeface="Segoe UI Semilight" panose="020B0402040204020203" pitchFamily="34" charset="0"/>
                <a:cs typeface="Segoe UI Semilight" panose="020B0402040204020203" pitchFamily="34" charset="0"/>
              </a:rPr>
              <a:t>Mainly due to nucleon transfer process between projectile and target</a:t>
            </a:r>
          </a:p>
          <a:p>
            <a:r>
              <a:rPr lang="en-US" altLang="ko-KR" sz="1600" dirty="0">
                <a:solidFill>
                  <a:prstClr val="black"/>
                </a:solidFill>
                <a:latin typeface="Segoe UI Semilight" panose="020B0402040204020203" pitchFamily="34" charset="0"/>
                <a:cs typeface="Segoe UI Semilight" panose="020B0402040204020203" pitchFamily="34" charset="0"/>
              </a:rPr>
              <a:t>in the abrasion stage</a:t>
            </a:r>
          </a:p>
          <a:p>
            <a:r>
              <a:rPr lang="en-US" altLang="ko-KR" sz="1400" dirty="0">
                <a:solidFill>
                  <a:srgbClr val="FF0000"/>
                </a:solidFill>
                <a:latin typeface="Segoe UI Semilight" panose="020B0402040204020203" pitchFamily="34" charset="0"/>
                <a:cs typeface="Segoe UI Semilight" panose="020B0402040204020203" pitchFamily="34" charset="0"/>
              </a:rPr>
              <a:t>(1) </a:t>
            </a:r>
            <a:r>
              <a:rPr lang="en-US" altLang="ko-KR" sz="1400" dirty="0" err="1">
                <a:solidFill>
                  <a:srgbClr val="FF0000"/>
                </a:solidFill>
                <a:latin typeface="Segoe UI Semilight" panose="020B0402040204020203" pitchFamily="34" charset="0"/>
                <a:cs typeface="Segoe UI Semilight" panose="020B0402040204020203" pitchFamily="34" charset="0"/>
              </a:rPr>
              <a:t>Nucl</a:t>
            </a:r>
            <a:r>
              <a:rPr lang="en-US" altLang="ko-KR" sz="1400" dirty="0">
                <a:solidFill>
                  <a:srgbClr val="FF0000"/>
                </a:solidFill>
                <a:latin typeface="Segoe UI Semilight" panose="020B0402040204020203" pitchFamily="34" charset="0"/>
                <a:cs typeface="Segoe UI Semilight" panose="020B0402040204020203" pitchFamily="34" charset="0"/>
              </a:rPr>
              <a:t>. Phys. A. 734. 536(2004).</a:t>
            </a:r>
          </a:p>
          <a:p>
            <a:r>
              <a:rPr lang="en-US" altLang="ko-KR" sz="1400" dirty="0">
                <a:solidFill>
                  <a:srgbClr val="FF0000"/>
                </a:solidFill>
                <a:latin typeface="Segoe UI Semilight" panose="020B0402040204020203" pitchFamily="34" charset="0"/>
                <a:cs typeface="Segoe UI Semilight" panose="020B0402040204020203" pitchFamily="34" charset="0"/>
              </a:rPr>
              <a:t>(2) V. </a:t>
            </a:r>
            <a:r>
              <a:rPr lang="en-US" altLang="ko-KR" sz="1400" dirty="0" err="1">
                <a:solidFill>
                  <a:srgbClr val="FF0000"/>
                </a:solidFill>
                <a:latin typeface="Segoe UI Semilight" panose="020B0402040204020203" pitchFamily="34" charset="0"/>
                <a:cs typeface="Segoe UI Semilight" panose="020B0402040204020203" pitchFamily="34" charset="0"/>
              </a:rPr>
              <a:t>Borrel</a:t>
            </a:r>
            <a:r>
              <a:rPr lang="en-US" altLang="ko-KR" sz="1400" dirty="0">
                <a:solidFill>
                  <a:srgbClr val="FF0000"/>
                </a:solidFill>
                <a:latin typeface="Segoe UI Semilight" panose="020B0402040204020203" pitchFamily="34" charset="0"/>
                <a:cs typeface="Segoe UI Semilight" panose="020B0402040204020203" pitchFamily="34" charset="0"/>
              </a:rPr>
              <a:t>, Z. Phys. A. 314. 919(1983)</a:t>
            </a:r>
          </a:p>
          <a:p>
            <a:r>
              <a:rPr lang="en-US" altLang="ko-KR" sz="1400" dirty="0">
                <a:solidFill>
                  <a:srgbClr val="FF0000"/>
                </a:solidFill>
                <a:latin typeface="Segoe UI Semilight" panose="020B0402040204020203" pitchFamily="34" charset="0"/>
                <a:cs typeface="Segoe UI Semilight" panose="020B0402040204020203" pitchFamily="34" charset="0"/>
              </a:rPr>
              <a:t>(3) D. </a:t>
            </a:r>
            <a:r>
              <a:rPr lang="en-US" altLang="ko-KR" sz="1400" dirty="0" err="1">
                <a:solidFill>
                  <a:srgbClr val="FF0000"/>
                </a:solidFill>
                <a:latin typeface="Segoe UI Semilight" panose="020B0402040204020203" pitchFamily="34" charset="0"/>
                <a:cs typeface="Segoe UI Semilight" panose="020B0402040204020203" pitchFamily="34" charset="0"/>
              </a:rPr>
              <a:t>Lacroix</a:t>
            </a:r>
            <a:r>
              <a:rPr lang="en-US" altLang="ko-KR" sz="1400" dirty="0">
                <a:solidFill>
                  <a:srgbClr val="FF0000"/>
                </a:solidFill>
                <a:latin typeface="Segoe UI Semilight" panose="020B0402040204020203" pitchFamily="34" charset="0"/>
                <a:cs typeface="Segoe UI Semilight" panose="020B0402040204020203" pitchFamily="34" charset="0"/>
              </a:rPr>
              <a:t>, Phys. Rev. C. 69. 054604(2004)</a:t>
            </a:r>
          </a:p>
        </p:txBody>
      </p:sp>
    </p:spTree>
    <p:extLst>
      <p:ext uri="{BB962C8B-B14F-4D97-AF65-F5344CB8AC3E}">
        <p14:creationId xmlns:p14="http://schemas.microsoft.com/office/powerpoint/2010/main" val="1395940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8301" y="132039"/>
            <a:ext cx="7415492" cy="424732"/>
          </a:xfrm>
        </p:spPr>
        <p:txBody>
          <a:bodyPr/>
          <a:lstStyle/>
          <a:p>
            <a:r>
              <a:rPr lang="en-US" altLang="ko-KR" dirty="0"/>
              <a:t>Fragmentation Reactions of 57 MeV/u </a:t>
            </a:r>
            <a:r>
              <a:rPr lang="en-US" altLang="ko-KR" baseline="30000" dirty="0"/>
              <a:t>40</a:t>
            </a:r>
            <a:r>
              <a:rPr lang="en-US" altLang="ko-KR" dirty="0"/>
              <a:t>Ar on </a:t>
            </a:r>
            <a:r>
              <a:rPr lang="en-US" altLang="ko-KR" baseline="30000" dirty="0"/>
              <a:t>9</a:t>
            </a:r>
            <a:r>
              <a:rPr lang="en-US" altLang="ko-KR" dirty="0"/>
              <a:t>Be/</a:t>
            </a:r>
            <a:r>
              <a:rPr lang="en-US" altLang="ko-KR" baseline="30000" dirty="0"/>
              <a:t>181</a:t>
            </a:r>
            <a:r>
              <a:rPr lang="en-US" altLang="ko-KR" dirty="0"/>
              <a:t>Ta</a:t>
            </a:r>
            <a:endParaRPr lang="ko-KR" altLang="en-US" dirty="0"/>
          </a:p>
        </p:txBody>
      </p:sp>
      <p:sp>
        <p:nvSpPr>
          <p:cNvPr id="3" name="슬라이드 번호 개체 틀 2"/>
          <p:cNvSpPr>
            <a:spLocks noGrp="1"/>
          </p:cNvSpPr>
          <p:nvPr>
            <p:ph type="sldNum" sz="quarter" idx="12"/>
          </p:nvPr>
        </p:nvSpPr>
        <p:spPr/>
        <p:txBody>
          <a:bodyPr/>
          <a:lstStyle/>
          <a:p>
            <a:fld id="{8BA1AD79-10DC-4FFB-ABEA-6606848873D2}" type="slidenum">
              <a:rPr lang="ko-KR" altLang="en-US" smtClean="0"/>
              <a:pPr/>
              <a:t>41</a:t>
            </a:fld>
            <a:endParaRPr lang="ko-KR" altLang="en-US" dirty="0"/>
          </a:p>
        </p:txBody>
      </p:sp>
      <mc:AlternateContent xmlns:mc="http://schemas.openxmlformats.org/markup-compatibility/2006" xmlns:a14="http://schemas.microsoft.com/office/drawing/2010/main">
        <mc:Choice Requires="a14">
          <p:sp>
            <p:nvSpPr>
              <p:cNvPr id="10" name="TextBox 9"/>
              <p:cNvSpPr txBox="1"/>
              <p:nvPr/>
            </p:nvSpPr>
            <p:spPr>
              <a:xfrm>
                <a:off x="7633818" y="556771"/>
                <a:ext cx="1275606"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𝜂</m:t>
                      </m:r>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2</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𝜎</m:t>
                              </m:r>
                            </m:e>
                            <m:sub>
                              <m:r>
                                <a:rPr lang="en-US" altLang="ko-KR" b="0" i="1" smtClean="0">
                                  <a:latin typeface="Cambria Math" panose="02040503050406030204" pitchFamily="18" charset="0"/>
                                </a:rPr>
                                <m:t>𝑅</m:t>
                              </m:r>
                            </m:sub>
                          </m:sSub>
                        </m:num>
                        <m:den>
                          <m:sSub>
                            <m:sSubPr>
                              <m:ctrlPr>
                                <a:rPr lang="en-US" altLang="ko-KR" i="1">
                                  <a:latin typeface="Cambria Math" panose="02040503050406030204" pitchFamily="18" charset="0"/>
                                </a:rPr>
                              </m:ctrlPr>
                            </m:sSubPr>
                            <m:e>
                              <m:r>
                                <a:rPr lang="en-US" altLang="ko-KR" i="1">
                                  <a:latin typeface="Cambria Math" panose="02040503050406030204" pitchFamily="18" charset="0"/>
                                </a:rPr>
                                <m:t>𝜎</m:t>
                              </m:r>
                            </m:e>
                            <m:sub>
                              <m:r>
                                <a:rPr lang="en-US" altLang="ko-KR" b="0" i="1" smtClean="0">
                                  <a:latin typeface="Cambria Math" panose="02040503050406030204" pitchFamily="18" charset="0"/>
                                </a:rPr>
                                <m:t>𝐿</m:t>
                              </m:r>
                            </m:sub>
                          </m:sSub>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𝜎</m:t>
                              </m:r>
                            </m:e>
                            <m:sub>
                              <m:r>
                                <a:rPr lang="en-US" altLang="ko-KR" i="1">
                                  <a:latin typeface="Cambria Math" panose="02040503050406030204" pitchFamily="18" charset="0"/>
                                </a:rPr>
                                <m:t>𝑅</m:t>
                              </m:r>
                            </m:sub>
                          </m:sSub>
                        </m:den>
                      </m:f>
                    </m:oMath>
                  </m:oMathPara>
                </a14:m>
                <a:endParaRPr lang="ko-KR"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633818" y="556771"/>
                <a:ext cx="1275606" cy="565732"/>
              </a:xfrm>
              <a:prstGeom prst="rect">
                <a:avLst/>
              </a:prstGeom>
              <a:blipFill>
                <a:blip r:embed="rId2"/>
                <a:stretch>
                  <a:fillRect/>
                </a:stretch>
              </a:blipFill>
            </p:spPr>
            <p:txBody>
              <a:bodyPr/>
              <a:lstStyle/>
              <a:p>
                <a:r>
                  <a:rPr lang="ko-KR" altLang="en-US">
                    <a:noFill/>
                  </a:rPr>
                  <a:t> </a:t>
                </a:r>
              </a:p>
            </p:txBody>
          </p:sp>
        </mc:Fallback>
      </mc:AlternateContent>
      <p:sp>
        <p:nvSpPr>
          <p:cNvPr id="11" name="직사각형 10"/>
          <p:cNvSpPr/>
          <p:nvPr/>
        </p:nvSpPr>
        <p:spPr>
          <a:xfrm>
            <a:off x="261138" y="677957"/>
            <a:ext cx="7441396" cy="338554"/>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Ratio of “pure” fragmentation reaction contributed to the total production reaction</a:t>
            </a:r>
            <a:endParaRPr lang="ko-KR" altLang="en-US" sz="1600" dirty="0">
              <a:solidFill>
                <a:prstClr val="black"/>
              </a:solidFill>
              <a:latin typeface="Segoe UI Semilight" panose="020B0402040204020203" pitchFamily="34" charset="0"/>
              <a:cs typeface="Segoe UI Semilight" panose="020B0402040204020203" pitchFamily="34" charset="0"/>
            </a:endParaRPr>
          </a:p>
        </p:txBody>
      </p:sp>
      <p:pic>
        <p:nvPicPr>
          <p:cNvPr id="12" name="그림 11"/>
          <p:cNvPicPr>
            <a:picLocks noChangeAspect="1"/>
          </p:cNvPicPr>
          <p:nvPr/>
        </p:nvPicPr>
        <p:blipFill>
          <a:blip r:embed="rId3"/>
          <a:stretch>
            <a:fillRect/>
          </a:stretch>
        </p:blipFill>
        <p:spPr>
          <a:xfrm>
            <a:off x="2977118" y="2093729"/>
            <a:ext cx="5932306" cy="3039765"/>
          </a:xfrm>
          <a:prstGeom prst="rect">
            <a:avLst/>
          </a:prstGeom>
        </p:spPr>
      </p:pic>
      <p:sp>
        <p:nvSpPr>
          <p:cNvPr id="13" name="직사각형 12"/>
          <p:cNvSpPr/>
          <p:nvPr/>
        </p:nvSpPr>
        <p:spPr>
          <a:xfrm>
            <a:off x="261138" y="1016511"/>
            <a:ext cx="8108823" cy="1077218"/>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For the fragments close to the projectile, the contribution is about 50-60% of the products</a:t>
            </a:r>
          </a:p>
          <a:p>
            <a:r>
              <a:rPr lang="en-US" altLang="ko-KR" sz="1600" dirty="0">
                <a:solidFill>
                  <a:prstClr val="black"/>
                </a:solidFill>
                <a:latin typeface="Segoe UI Semilight" panose="020B0402040204020203" pitchFamily="34" charset="0"/>
                <a:cs typeface="Segoe UI Semilight" panose="020B0402040204020203" pitchFamily="34" charset="0"/>
              </a:rPr>
              <a:t>Implies very large possibility for nucleon transfer in the abrasion stage</a:t>
            </a:r>
          </a:p>
          <a:p>
            <a:r>
              <a:rPr lang="en-US" altLang="ko-KR" sz="1600" dirty="0">
                <a:solidFill>
                  <a:prstClr val="black"/>
                </a:solidFill>
                <a:latin typeface="Segoe UI Semilight" panose="020B0402040204020203" pitchFamily="34" charset="0"/>
                <a:cs typeface="Segoe UI Semilight" panose="020B0402040204020203" pitchFamily="34" charset="0"/>
              </a:rPr>
              <a:t>Ratio increases with decreasing mass of the fragment, and </a:t>
            </a:r>
          </a:p>
          <a:p>
            <a:r>
              <a:rPr lang="en-US" altLang="ko-KR" sz="1600" dirty="0">
                <a:solidFill>
                  <a:prstClr val="black"/>
                </a:solidFill>
                <a:latin typeface="Segoe UI Semilight" panose="020B0402040204020203" pitchFamily="34" charset="0"/>
                <a:cs typeface="Segoe UI Semilight" panose="020B0402040204020203" pitchFamily="34" charset="0"/>
              </a:rPr>
              <a:t>up to 80% for the fragments with masses around half of the projectile</a:t>
            </a:r>
          </a:p>
        </p:txBody>
      </p:sp>
      <p:sp>
        <p:nvSpPr>
          <p:cNvPr id="14" name="직사각형 13"/>
          <p:cNvSpPr/>
          <p:nvPr/>
        </p:nvSpPr>
        <p:spPr>
          <a:xfrm>
            <a:off x="261138" y="5133494"/>
            <a:ext cx="10789941" cy="1077218"/>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In the AA model, light fragments are produced with large overlap between projectile and target</a:t>
            </a:r>
          </a:p>
          <a:p>
            <a:r>
              <a:rPr lang="en-US" altLang="ko-KR" sz="1600" dirty="0">
                <a:solidFill>
                  <a:prstClr val="black"/>
                </a:solidFill>
                <a:latin typeface="Segoe UI Semilight" panose="020B0402040204020203" pitchFamily="34" charset="0"/>
                <a:cs typeface="Segoe UI Semilight" panose="020B0402040204020203" pitchFamily="34" charset="0"/>
              </a:rPr>
              <a:t>Possibility of nucleon transfer is proportional to the number of nucleons within the overlap region</a:t>
            </a:r>
          </a:p>
          <a:p>
            <a:r>
              <a:rPr lang="en-US" altLang="ko-KR" sz="1600" dirty="0">
                <a:solidFill>
                  <a:prstClr val="black"/>
                </a:solidFill>
                <a:latin typeface="Segoe UI Semilight" panose="020B0402040204020203" pitchFamily="34" charset="0"/>
                <a:cs typeface="Segoe UI Semilight" panose="020B0402040204020203" pitchFamily="34" charset="0"/>
              </a:rPr>
              <a:t>This picture is not in agreement with the experimental results for the light fragments;</a:t>
            </a:r>
          </a:p>
          <a:p>
            <a:r>
              <a:rPr lang="en-US" altLang="ko-KR" sz="1600" dirty="0">
                <a:solidFill>
                  <a:srgbClr val="C00000"/>
                </a:solidFill>
                <a:latin typeface="Segoe UI Semilight" panose="020B0402040204020203" pitchFamily="34" charset="0"/>
                <a:cs typeface="Segoe UI Semilight" panose="020B0402040204020203" pitchFamily="34" charset="0"/>
              </a:rPr>
              <a:t>That is, larger ratio means smaller overlap, so this may be more evidence for the existence of </a:t>
            </a:r>
            <a:r>
              <a:rPr lang="en-US" altLang="ko-KR" sz="1600" dirty="0" err="1">
                <a:solidFill>
                  <a:srgbClr val="C00000"/>
                </a:solidFill>
                <a:latin typeface="Segoe UI Semilight" panose="020B0402040204020203" pitchFamily="34" charset="0"/>
                <a:cs typeface="Segoe UI Semilight" panose="020B0402040204020203" pitchFamily="34" charset="0"/>
              </a:rPr>
              <a:t>multifragmentation</a:t>
            </a:r>
            <a:r>
              <a:rPr lang="en-US" altLang="ko-KR" sz="1600" dirty="0">
                <a:solidFill>
                  <a:srgbClr val="C00000"/>
                </a:solidFill>
                <a:latin typeface="Segoe UI Semilight" panose="020B0402040204020203" pitchFamily="34" charset="0"/>
                <a:cs typeface="Segoe UI Semilight" panose="020B0402040204020203" pitchFamily="34" charset="0"/>
              </a:rPr>
              <a:t> process</a:t>
            </a:r>
          </a:p>
        </p:txBody>
      </p:sp>
    </p:spTree>
    <p:extLst>
      <p:ext uri="{BB962C8B-B14F-4D97-AF65-F5344CB8AC3E}">
        <p14:creationId xmlns:p14="http://schemas.microsoft.com/office/powerpoint/2010/main" val="831612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8301" y="132039"/>
            <a:ext cx="7415492" cy="424732"/>
          </a:xfrm>
        </p:spPr>
        <p:txBody>
          <a:bodyPr/>
          <a:lstStyle/>
          <a:p>
            <a:r>
              <a:rPr lang="en-US" altLang="ko-KR" dirty="0"/>
              <a:t>Fragmentation Reactions of 57 MeV/u </a:t>
            </a:r>
            <a:r>
              <a:rPr lang="en-US" altLang="ko-KR" baseline="30000" dirty="0"/>
              <a:t>40</a:t>
            </a:r>
            <a:r>
              <a:rPr lang="en-US" altLang="ko-KR" dirty="0"/>
              <a:t>Ar on </a:t>
            </a:r>
            <a:r>
              <a:rPr lang="en-US" altLang="ko-KR" baseline="30000" dirty="0"/>
              <a:t>9</a:t>
            </a:r>
            <a:r>
              <a:rPr lang="en-US" altLang="ko-KR" dirty="0"/>
              <a:t>Be/</a:t>
            </a:r>
            <a:r>
              <a:rPr lang="en-US" altLang="ko-KR" baseline="30000" dirty="0"/>
              <a:t>181</a:t>
            </a:r>
            <a:r>
              <a:rPr lang="en-US" altLang="ko-KR" dirty="0"/>
              <a:t>Ta</a:t>
            </a:r>
            <a:endParaRPr lang="ko-KR" altLang="en-US" dirty="0"/>
          </a:p>
        </p:txBody>
      </p:sp>
      <p:sp>
        <p:nvSpPr>
          <p:cNvPr id="3" name="슬라이드 번호 개체 틀 2"/>
          <p:cNvSpPr>
            <a:spLocks noGrp="1"/>
          </p:cNvSpPr>
          <p:nvPr>
            <p:ph type="sldNum" sz="quarter" idx="12"/>
          </p:nvPr>
        </p:nvSpPr>
        <p:spPr/>
        <p:txBody>
          <a:bodyPr/>
          <a:lstStyle/>
          <a:p>
            <a:fld id="{8BA1AD79-10DC-4FFB-ABEA-6606848873D2}" type="slidenum">
              <a:rPr lang="ko-KR" altLang="en-US" smtClean="0"/>
              <a:pPr/>
              <a:t>42</a:t>
            </a:fld>
            <a:endParaRPr lang="ko-KR" altLang="en-US" dirty="0"/>
          </a:p>
        </p:txBody>
      </p:sp>
      <p:sp>
        <p:nvSpPr>
          <p:cNvPr id="11" name="직사각형 10"/>
          <p:cNvSpPr/>
          <p:nvPr/>
        </p:nvSpPr>
        <p:spPr>
          <a:xfrm>
            <a:off x="161385" y="677957"/>
            <a:ext cx="1485215" cy="338554"/>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Production XS</a:t>
            </a:r>
            <a:endParaRPr lang="ko-KR" altLang="en-US" sz="1600" dirty="0">
              <a:solidFill>
                <a:prstClr val="black"/>
              </a:solidFill>
              <a:latin typeface="Segoe UI Semilight" panose="020B0402040204020203" pitchFamily="34" charset="0"/>
              <a:cs typeface="Segoe UI Semilight" panose="020B0402040204020203" pitchFamily="34" charset="0"/>
            </a:endParaRPr>
          </a:p>
        </p:txBody>
      </p:sp>
      <p:pic>
        <p:nvPicPr>
          <p:cNvPr id="4" name="그림 3"/>
          <p:cNvPicPr>
            <a:picLocks noChangeAspect="1"/>
          </p:cNvPicPr>
          <p:nvPr/>
        </p:nvPicPr>
        <p:blipFill>
          <a:blip r:embed="rId2"/>
          <a:stretch>
            <a:fillRect/>
          </a:stretch>
        </p:blipFill>
        <p:spPr>
          <a:xfrm>
            <a:off x="161385" y="1016511"/>
            <a:ext cx="3726514" cy="1935851"/>
          </a:xfrm>
          <a:prstGeom prst="rect">
            <a:avLst/>
          </a:prstGeom>
        </p:spPr>
      </p:pic>
      <p:pic>
        <p:nvPicPr>
          <p:cNvPr id="5" name="그림 4"/>
          <p:cNvPicPr>
            <a:picLocks noChangeAspect="1"/>
          </p:cNvPicPr>
          <p:nvPr/>
        </p:nvPicPr>
        <p:blipFill>
          <a:blip r:embed="rId3"/>
          <a:stretch>
            <a:fillRect/>
          </a:stretch>
        </p:blipFill>
        <p:spPr>
          <a:xfrm>
            <a:off x="1862184" y="3172154"/>
            <a:ext cx="4311669" cy="3211753"/>
          </a:xfrm>
          <a:prstGeom prst="rect">
            <a:avLst/>
          </a:prstGeom>
        </p:spPr>
      </p:pic>
      <p:pic>
        <p:nvPicPr>
          <p:cNvPr id="6" name="그림 5"/>
          <p:cNvPicPr>
            <a:picLocks noChangeAspect="1"/>
          </p:cNvPicPr>
          <p:nvPr/>
        </p:nvPicPr>
        <p:blipFill>
          <a:blip r:embed="rId4"/>
          <a:stretch>
            <a:fillRect/>
          </a:stretch>
        </p:blipFill>
        <p:spPr>
          <a:xfrm>
            <a:off x="6932361" y="3172438"/>
            <a:ext cx="4362635" cy="3217444"/>
          </a:xfrm>
          <a:prstGeom prst="rect">
            <a:avLst/>
          </a:prstGeom>
        </p:spPr>
      </p:pic>
      <p:sp>
        <p:nvSpPr>
          <p:cNvPr id="15" name="직사각형 14"/>
          <p:cNvSpPr/>
          <p:nvPr/>
        </p:nvSpPr>
        <p:spPr>
          <a:xfrm>
            <a:off x="3464020" y="6434421"/>
            <a:ext cx="1107996" cy="338554"/>
          </a:xfrm>
          <a:prstGeom prst="rect">
            <a:avLst/>
          </a:prstGeom>
        </p:spPr>
        <p:txBody>
          <a:bodyPr wrap="none">
            <a:spAutoFit/>
          </a:bodyPr>
          <a:lstStyle/>
          <a:p>
            <a:pPr algn="ctr"/>
            <a:r>
              <a:rPr lang="en-US" altLang="ko-KR" sz="1600" baseline="30000" dirty="0">
                <a:solidFill>
                  <a:prstClr val="black"/>
                </a:solidFill>
                <a:latin typeface="Segoe UI Semilight" panose="020B0402040204020203" pitchFamily="34" charset="0"/>
                <a:cs typeface="Segoe UI Semilight" panose="020B0402040204020203" pitchFamily="34" charset="0"/>
              </a:rPr>
              <a:t>40</a:t>
            </a:r>
            <a:r>
              <a:rPr lang="en-US" altLang="ko-KR" sz="1600" dirty="0">
                <a:solidFill>
                  <a:prstClr val="black"/>
                </a:solidFill>
                <a:latin typeface="Segoe UI Semilight" panose="020B0402040204020203" pitchFamily="34" charset="0"/>
                <a:cs typeface="Segoe UI Semilight" panose="020B0402040204020203" pitchFamily="34" charset="0"/>
              </a:rPr>
              <a:t>Ar + </a:t>
            </a:r>
            <a:r>
              <a:rPr lang="en-US" altLang="ko-KR" sz="1600" baseline="30000" dirty="0">
                <a:solidFill>
                  <a:prstClr val="black"/>
                </a:solidFill>
                <a:latin typeface="Segoe UI Semilight" panose="020B0402040204020203" pitchFamily="34" charset="0"/>
                <a:cs typeface="Segoe UI Semilight" panose="020B0402040204020203" pitchFamily="34" charset="0"/>
              </a:rPr>
              <a:t>9</a:t>
            </a:r>
            <a:r>
              <a:rPr lang="en-US" altLang="ko-KR" sz="1600" dirty="0">
                <a:solidFill>
                  <a:prstClr val="black"/>
                </a:solidFill>
                <a:latin typeface="Segoe UI Semilight" panose="020B0402040204020203" pitchFamily="34" charset="0"/>
                <a:cs typeface="Segoe UI Semilight" panose="020B0402040204020203" pitchFamily="34" charset="0"/>
              </a:rPr>
              <a:t>Be</a:t>
            </a:r>
            <a:endParaRPr lang="ko-KR" altLang="en-US" sz="1600" dirty="0">
              <a:solidFill>
                <a:prstClr val="black"/>
              </a:solidFill>
              <a:latin typeface="Segoe UI Semilight" panose="020B0402040204020203" pitchFamily="34" charset="0"/>
              <a:cs typeface="Segoe UI Semilight" panose="020B0402040204020203" pitchFamily="34" charset="0"/>
            </a:endParaRPr>
          </a:p>
        </p:txBody>
      </p:sp>
      <p:sp>
        <p:nvSpPr>
          <p:cNvPr id="16" name="직사각형 15"/>
          <p:cNvSpPr/>
          <p:nvPr/>
        </p:nvSpPr>
        <p:spPr>
          <a:xfrm>
            <a:off x="8543298" y="6434421"/>
            <a:ext cx="1140762" cy="338554"/>
          </a:xfrm>
          <a:prstGeom prst="rect">
            <a:avLst/>
          </a:prstGeom>
        </p:spPr>
        <p:txBody>
          <a:bodyPr wrap="none">
            <a:spAutoFit/>
          </a:bodyPr>
          <a:lstStyle/>
          <a:p>
            <a:pPr algn="ctr"/>
            <a:r>
              <a:rPr lang="en-US" altLang="ko-KR" sz="1600" baseline="30000" dirty="0">
                <a:solidFill>
                  <a:prstClr val="black"/>
                </a:solidFill>
                <a:latin typeface="Segoe UI Semilight" panose="020B0402040204020203" pitchFamily="34" charset="0"/>
                <a:cs typeface="Segoe UI Semilight" panose="020B0402040204020203" pitchFamily="34" charset="0"/>
              </a:rPr>
              <a:t>40</a:t>
            </a:r>
            <a:r>
              <a:rPr lang="en-US" altLang="ko-KR" sz="1600" dirty="0">
                <a:solidFill>
                  <a:prstClr val="black"/>
                </a:solidFill>
                <a:latin typeface="Segoe UI Semilight" panose="020B0402040204020203" pitchFamily="34" charset="0"/>
                <a:cs typeface="Segoe UI Semilight" panose="020B0402040204020203" pitchFamily="34" charset="0"/>
              </a:rPr>
              <a:t>Ar + </a:t>
            </a:r>
            <a:r>
              <a:rPr lang="en-US" altLang="ko-KR" sz="1600" baseline="30000" dirty="0">
                <a:solidFill>
                  <a:prstClr val="black"/>
                </a:solidFill>
                <a:latin typeface="Segoe UI Semilight" panose="020B0402040204020203" pitchFamily="34" charset="0"/>
                <a:cs typeface="Segoe UI Semilight" panose="020B0402040204020203" pitchFamily="34" charset="0"/>
              </a:rPr>
              <a:t>181</a:t>
            </a:r>
            <a:r>
              <a:rPr lang="en-US" altLang="ko-KR" sz="1600" dirty="0">
                <a:solidFill>
                  <a:prstClr val="black"/>
                </a:solidFill>
                <a:latin typeface="Segoe UI Semilight" panose="020B0402040204020203" pitchFamily="34" charset="0"/>
                <a:cs typeface="Segoe UI Semilight" panose="020B0402040204020203" pitchFamily="34" charset="0"/>
              </a:rPr>
              <a:t>Ta</a:t>
            </a:r>
            <a:endParaRPr lang="ko-KR" altLang="en-US" sz="1600" dirty="0">
              <a:solidFill>
                <a:prstClr val="black"/>
              </a:solidFill>
              <a:latin typeface="Segoe UI Semilight" panose="020B0402040204020203" pitchFamily="34" charset="0"/>
              <a:cs typeface="Segoe UI Semilight" panose="020B0402040204020203" pitchFamily="34" charset="0"/>
            </a:endParaRPr>
          </a:p>
        </p:txBody>
      </p:sp>
      <p:sp>
        <p:nvSpPr>
          <p:cNvPr id="17" name="직사각형 16"/>
          <p:cNvSpPr/>
          <p:nvPr/>
        </p:nvSpPr>
        <p:spPr>
          <a:xfrm>
            <a:off x="3887899" y="1016511"/>
            <a:ext cx="8351582" cy="1815882"/>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Comparison between EPAX, AA model, and HIPSE model</a:t>
            </a:r>
          </a:p>
          <a:p>
            <a:r>
              <a:rPr lang="en-US" altLang="ko-KR" sz="1600" dirty="0">
                <a:solidFill>
                  <a:prstClr val="black"/>
                </a:solidFill>
                <a:latin typeface="Segoe UI Semilight" panose="020B0402040204020203" pitchFamily="34" charset="0"/>
                <a:cs typeface="Segoe UI Semilight" panose="020B0402040204020203" pitchFamily="34" charset="0"/>
              </a:rPr>
              <a:t>(EPAX2)</a:t>
            </a:r>
          </a:p>
          <a:p>
            <a:r>
              <a:rPr lang="en-US" altLang="ko-KR" sz="1600" dirty="0">
                <a:solidFill>
                  <a:prstClr val="black"/>
                </a:solidFill>
                <a:latin typeface="Segoe UI Semilight" panose="020B0402040204020203" pitchFamily="34" charset="0"/>
                <a:cs typeface="Segoe UI Semilight" panose="020B0402040204020203" pitchFamily="34" charset="0"/>
              </a:rPr>
              <a:t>Overestimate proton-rich fragments (Z&gt;N)</a:t>
            </a:r>
          </a:p>
          <a:p>
            <a:r>
              <a:rPr lang="en-US" altLang="ko-KR" sz="1600" dirty="0">
                <a:solidFill>
                  <a:prstClr val="black"/>
                </a:solidFill>
                <a:latin typeface="Segoe UI Semilight" panose="020B0402040204020203" pitchFamily="34" charset="0"/>
                <a:cs typeface="Segoe UI Semilight" panose="020B0402040204020203" pitchFamily="34" charset="0"/>
              </a:rPr>
              <a:t>(AA model)</a:t>
            </a:r>
          </a:p>
          <a:p>
            <a:r>
              <a:rPr lang="en-US" altLang="ko-KR" sz="1600" dirty="0">
                <a:solidFill>
                  <a:prstClr val="black"/>
                </a:solidFill>
                <a:latin typeface="Segoe UI Semilight" panose="020B0402040204020203" pitchFamily="34" charset="0"/>
                <a:cs typeface="Segoe UI Semilight" panose="020B0402040204020203" pitchFamily="34" charset="0"/>
              </a:rPr>
              <a:t>Reproduce better than EPAX2</a:t>
            </a:r>
          </a:p>
          <a:p>
            <a:r>
              <a:rPr lang="en-US" altLang="ko-KR" sz="1600" dirty="0">
                <a:solidFill>
                  <a:prstClr val="black"/>
                </a:solidFill>
                <a:latin typeface="Segoe UI Semilight" panose="020B0402040204020203" pitchFamily="34" charset="0"/>
                <a:cs typeface="Segoe UI Semilight" panose="020B0402040204020203" pitchFamily="34" charset="0"/>
              </a:rPr>
              <a:t>(HIPSE)</a:t>
            </a:r>
          </a:p>
          <a:p>
            <a:r>
              <a:rPr lang="en-US" altLang="ko-KR" sz="1600" dirty="0">
                <a:solidFill>
                  <a:prstClr val="black"/>
                </a:solidFill>
                <a:latin typeface="Segoe UI Semilight" panose="020B0402040204020203" pitchFamily="34" charset="0"/>
                <a:cs typeface="Segoe UI Semilight" panose="020B0402040204020203" pitchFamily="34" charset="0"/>
              </a:rPr>
              <a:t>Dynamical and statistical aspects of nucleon collisions in intermediate energy (30-150 MeV/u)</a:t>
            </a:r>
          </a:p>
        </p:txBody>
      </p:sp>
    </p:spTree>
    <p:extLst>
      <p:ext uri="{BB962C8B-B14F-4D97-AF65-F5344CB8AC3E}">
        <p14:creationId xmlns:p14="http://schemas.microsoft.com/office/powerpoint/2010/main" val="3726801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8301" y="132039"/>
            <a:ext cx="7415492" cy="424732"/>
          </a:xfrm>
        </p:spPr>
        <p:txBody>
          <a:bodyPr/>
          <a:lstStyle/>
          <a:p>
            <a:r>
              <a:rPr lang="en-US" altLang="ko-KR" dirty="0"/>
              <a:t>Fragmentation Reactions of 57 MeV/u </a:t>
            </a:r>
            <a:r>
              <a:rPr lang="en-US" altLang="ko-KR" baseline="30000" dirty="0"/>
              <a:t>40</a:t>
            </a:r>
            <a:r>
              <a:rPr lang="en-US" altLang="ko-KR" dirty="0"/>
              <a:t>Ar on </a:t>
            </a:r>
            <a:r>
              <a:rPr lang="en-US" altLang="ko-KR" baseline="30000" dirty="0"/>
              <a:t>9</a:t>
            </a:r>
            <a:r>
              <a:rPr lang="en-US" altLang="ko-KR" dirty="0"/>
              <a:t>Be/</a:t>
            </a:r>
            <a:r>
              <a:rPr lang="en-US" altLang="ko-KR" baseline="30000" dirty="0"/>
              <a:t>181</a:t>
            </a:r>
            <a:r>
              <a:rPr lang="en-US" altLang="ko-KR" dirty="0"/>
              <a:t>Ta</a:t>
            </a:r>
            <a:endParaRPr lang="ko-KR" altLang="en-US" dirty="0"/>
          </a:p>
        </p:txBody>
      </p:sp>
      <p:sp>
        <p:nvSpPr>
          <p:cNvPr id="3" name="슬라이드 번호 개체 틀 2"/>
          <p:cNvSpPr>
            <a:spLocks noGrp="1"/>
          </p:cNvSpPr>
          <p:nvPr>
            <p:ph type="sldNum" sz="quarter" idx="12"/>
          </p:nvPr>
        </p:nvSpPr>
        <p:spPr/>
        <p:txBody>
          <a:bodyPr/>
          <a:lstStyle/>
          <a:p>
            <a:fld id="{8BA1AD79-10DC-4FFB-ABEA-6606848873D2}" type="slidenum">
              <a:rPr lang="ko-KR" altLang="en-US" smtClean="0"/>
              <a:pPr/>
              <a:t>43</a:t>
            </a:fld>
            <a:endParaRPr lang="ko-KR" altLang="en-US" dirty="0"/>
          </a:p>
        </p:txBody>
      </p:sp>
      <p:sp>
        <p:nvSpPr>
          <p:cNvPr id="4" name="직사각형 3"/>
          <p:cNvSpPr/>
          <p:nvPr/>
        </p:nvSpPr>
        <p:spPr>
          <a:xfrm>
            <a:off x="851813" y="677957"/>
            <a:ext cx="3421129" cy="338554"/>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Isotope distribution of </a:t>
            </a:r>
            <a:r>
              <a:rPr lang="en-US" altLang="ko-KR" sz="1600" b="1" dirty="0" err="1">
                <a:solidFill>
                  <a:prstClr val="black"/>
                </a:solidFill>
                <a:latin typeface="Segoe UI Semilight" panose="020B0402040204020203" pitchFamily="34" charset="0"/>
                <a:cs typeface="Segoe UI Semilight" panose="020B0402040204020203" pitchFamily="34" charset="0"/>
              </a:rPr>
              <a:t>prefragments</a:t>
            </a:r>
            <a:endParaRPr lang="ko-KR" altLang="en-US" sz="1600" b="1" dirty="0">
              <a:solidFill>
                <a:prstClr val="black"/>
              </a:solidFill>
              <a:latin typeface="Segoe UI Semilight" panose="020B0402040204020203" pitchFamily="34" charset="0"/>
              <a:cs typeface="Segoe UI Semilight" panose="020B0402040204020203" pitchFamily="34" charset="0"/>
            </a:endParaRPr>
          </a:p>
        </p:txBody>
      </p:sp>
      <p:pic>
        <p:nvPicPr>
          <p:cNvPr id="5" name="그림 4"/>
          <p:cNvPicPr>
            <a:picLocks noChangeAspect="1"/>
          </p:cNvPicPr>
          <p:nvPr/>
        </p:nvPicPr>
        <p:blipFill>
          <a:blip r:embed="rId2"/>
          <a:stretch>
            <a:fillRect/>
          </a:stretch>
        </p:blipFill>
        <p:spPr>
          <a:xfrm>
            <a:off x="161385" y="1016511"/>
            <a:ext cx="4801986" cy="3608212"/>
          </a:xfrm>
          <a:prstGeom prst="rect">
            <a:avLst/>
          </a:prstGeom>
        </p:spPr>
      </p:pic>
      <p:sp>
        <p:nvSpPr>
          <p:cNvPr id="6" name="직사각형 5"/>
          <p:cNvSpPr/>
          <p:nvPr/>
        </p:nvSpPr>
        <p:spPr>
          <a:xfrm>
            <a:off x="161385" y="4638422"/>
            <a:ext cx="3377848" cy="830997"/>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(solid) AA model</a:t>
            </a:r>
          </a:p>
          <a:p>
            <a:r>
              <a:rPr lang="en-US" altLang="ko-KR" sz="1600" dirty="0">
                <a:solidFill>
                  <a:prstClr val="black"/>
                </a:solidFill>
                <a:latin typeface="Segoe UI Semilight" panose="020B0402040204020203" pitchFamily="34" charset="0"/>
                <a:cs typeface="Segoe UI Semilight" panose="020B0402040204020203" pitchFamily="34" charset="0"/>
              </a:rPr>
              <a:t>(dot) HIPSE without nucleon transfer</a:t>
            </a:r>
          </a:p>
          <a:p>
            <a:r>
              <a:rPr lang="en-US" altLang="ko-KR" sz="1600" dirty="0">
                <a:solidFill>
                  <a:prstClr val="black"/>
                </a:solidFill>
                <a:latin typeface="Segoe UI Semilight" panose="020B0402040204020203" pitchFamily="34" charset="0"/>
                <a:cs typeface="Segoe UI Semilight" panose="020B0402040204020203" pitchFamily="34" charset="0"/>
              </a:rPr>
              <a:t>(dash) HIPSE with nucleon transfer</a:t>
            </a:r>
          </a:p>
        </p:txBody>
      </p:sp>
      <p:sp>
        <p:nvSpPr>
          <p:cNvPr id="7" name="직사각형 6"/>
          <p:cNvSpPr/>
          <p:nvPr/>
        </p:nvSpPr>
        <p:spPr>
          <a:xfrm>
            <a:off x="252825" y="5602698"/>
            <a:ext cx="4883068" cy="338554"/>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AA model is similar to HIPSE without nucleon transfer</a:t>
            </a:r>
          </a:p>
        </p:txBody>
      </p:sp>
      <p:pic>
        <p:nvPicPr>
          <p:cNvPr id="9" name="그림 8"/>
          <p:cNvPicPr>
            <a:picLocks noChangeAspect="1"/>
          </p:cNvPicPr>
          <p:nvPr/>
        </p:nvPicPr>
        <p:blipFill>
          <a:blip r:embed="rId3"/>
          <a:stretch>
            <a:fillRect/>
          </a:stretch>
        </p:blipFill>
        <p:spPr>
          <a:xfrm>
            <a:off x="5687575" y="1016511"/>
            <a:ext cx="5854363" cy="3550723"/>
          </a:xfrm>
          <a:prstGeom prst="rect">
            <a:avLst/>
          </a:prstGeom>
        </p:spPr>
      </p:pic>
      <p:sp>
        <p:nvSpPr>
          <p:cNvPr id="10" name="직사각형 9"/>
          <p:cNvSpPr/>
          <p:nvPr/>
        </p:nvSpPr>
        <p:spPr>
          <a:xfrm>
            <a:off x="5869528" y="677957"/>
            <a:ext cx="5904694" cy="338554"/>
          </a:xfrm>
          <a:prstGeom prst="rect">
            <a:avLst/>
          </a:prstGeom>
        </p:spPr>
        <p:txBody>
          <a:bodyPr wrap="none">
            <a:spAutoFit/>
          </a:bodyPr>
          <a:lstStyle/>
          <a:p>
            <a:pPr algn="ctr"/>
            <a:r>
              <a:rPr lang="en-US" altLang="ko-KR" sz="1600" dirty="0">
                <a:solidFill>
                  <a:prstClr val="black"/>
                </a:solidFill>
                <a:latin typeface="Segoe UI Semilight" panose="020B0402040204020203" pitchFamily="34" charset="0"/>
                <a:cs typeface="Segoe UI Semilight" panose="020B0402040204020203" pitchFamily="34" charset="0"/>
              </a:rPr>
              <a:t>Mean Excitation Energy calculated by AA model and HIPSE model</a:t>
            </a:r>
            <a:endParaRPr lang="ko-KR" altLang="en-US" sz="1600" b="1" dirty="0">
              <a:solidFill>
                <a:prstClr val="black"/>
              </a:solidFill>
              <a:latin typeface="Segoe UI Semilight" panose="020B0402040204020203" pitchFamily="34" charset="0"/>
              <a:cs typeface="Segoe UI Semilight" panose="020B0402040204020203" pitchFamily="34" charset="0"/>
            </a:endParaRPr>
          </a:p>
        </p:txBody>
      </p:sp>
      <p:sp>
        <p:nvSpPr>
          <p:cNvPr id="11" name="직사각형 10"/>
          <p:cNvSpPr/>
          <p:nvPr/>
        </p:nvSpPr>
        <p:spPr>
          <a:xfrm>
            <a:off x="5664410" y="4440635"/>
            <a:ext cx="4234364" cy="584775"/>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(solid) AA model</a:t>
            </a:r>
          </a:p>
          <a:p>
            <a:r>
              <a:rPr lang="en-US" altLang="ko-KR" sz="1600" dirty="0">
                <a:solidFill>
                  <a:prstClr val="black"/>
                </a:solidFill>
                <a:latin typeface="Segoe UI Semilight" panose="020B0402040204020203" pitchFamily="34" charset="0"/>
                <a:cs typeface="Segoe UI Semilight" panose="020B0402040204020203" pitchFamily="34" charset="0"/>
              </a:rPr>
              <a:t>(square and dash) HIPSE with nucleon transfer</a:t>
            </a:r>
          </a:p>
        </p:txBody>
      </p:sp>
      <p:sp>
        <p:nvSpPr>
          <p:cNvPr id="12" name="직사각형 11"/>
          <p:cNvSpPr/>
          <p:nvPr/>
        </p:nvSpPr>
        <p:spPr>
          <a:xfrm>
            <a:off x="5664410" y="5064089"/>
            <a:ext cx="6550768" cy="1077218"/>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Saturation at A&lt;30 is consistent with momentum peak shift (</a:t>
            </a:r>
            <a:r>
              <a:rPr lang="en-US" altLang="ko-KR" sz="1600" dirty="0" err="1">
                <a:solidFill>
                  <a:prstClr val="black"/>
                </a:solidFill>
                <a:latin typeface="Segoe UI Semilight" panose="020B0402040204020203" pitchFamily="34" charset="0"/>
                <a:cs typeface="Segoe UI Semilight" panose="020B0402040204020203" pitchFamily="34" charset="0"/>
              </a:rPr>
              <a:t>V</a:t>
            </a:r>
            <a:r>
              <a:rPr lang="en-US" altLang="ko-KR" sz="1600" baseline="-25000" dirty="0" err="1">
                <a:solidFill>
                  <a:prstClr val="black"/>
                </a:solidFill>
                <a:latin typeface="Segoe UI Semilight" panose="020B0402040204020203" pitchFamily="34" charset="0"/>
                <a:cs typeface="Segoe UI Semilight" panose="020B0402040204020203" pitchFamily="34" charset="0"/>
              </a:rPr>
              <a:t>f</a:t>
            </a:r>
            <a:r>
              <a:rPr lang="en-US" altLang="ko-KR" sz="1600" dirty="0">
                <a:solidFill>
                  <a:prstClr val="black"/>
                </a:solidFill>
                <a:latin typeface="Segoe UI Semilight" panose="020B0402040204020203" pitchFamily="34" charset="0"/>
                <a:cs typeface="Segoe UI Semilight" panose="020B0402040204020203" pitchFamily="34" charset="0"/>
              </a:rPr>
              <a:t>) at A&lt;30</a:t>
            </a:r>
          </a:p>
          <a:p>
            <a:r>
              <a:rPr lang="en-US" altLang="ko-KR" sz="1600" dirty="0">
                <a:solidFill>
                  <a:prstClr val="black"/>
                </a:solidFill>
                <a:latin typeface="Segoe UI Semilight" panose="020B0402040204020203" pitchFamily="34" charset="0"/>
                <a:cs typeface="Segoe UI Semilight" panose="020B0402040204020203" pitchFamily="34" charset="0"/>
              </a:rPr>
              <a:t>If we assume that the evaporated nucleons are emitted homogeneously </a:t>
            </a:r>
          </a:p>
          <a:p>
            <a:r>
              <a:rPr lang="en-US" altLang="ko-KR" sz="1600" dirty="0">
                <a:solidFill>
                  <a:prstClr val="black"/>
                </a:solidFill>
                <a:latin typeface="Segoe UI Semilight" panose="020B0402040204020203" pitchFamily="34" charset="0"/>
                <a:cs typeface="Segoe UI Semilight" panose="020B0402040204020203" pitchFamily="34" charset="0"/>
              </a:rPr>
              <a:t>from the </a:t>
            </a:r>
            <a:r>
              <a:rPr lang="en-US" altLang="ko-KR" sz="1600" dirty="0" err="1">
                <a:solidFill>
                  <a:prstClr val="black"/>
                </a:solidFill>
                <a:latin typeface="Segoe UI Semilight" panose="020B0402040204020203" pitchFamily="34" charset="0"/>
                <a:cs typeface="Segoe UI Semilight" panose="020B0402040204020203" pitchFamily="34" charset="0"/>
              </a:rPr>
              <a:t>prefragments</a:t>
            </a:r>
            <a:r>
              <a:rPr lang="en-US" altLang="ko-KR" sz="1600" dirty="0">
                <a:solidFill>
                  <a:prstClr val="black"/>
                </a:solidFill>
                <a:latin typeface="Segoe UI Semilight" panose="020B0402040204020203" pitchFamily="34" charset="0"/>
                <a:cs typeface="Segoe UI Semilight" panose="020B0402040204020203" pitchFamily="34" charset="0"/>
              </a:rPr>
              <a:t>, the mean velocity of the final fragments will be </a:t>
            </a:r>
          </a:p>
          <a:p>
            <a:r>
              <a:rPr lang="en-US" altLang="ko-KR" sz="1600" dirty="0">
                <a:solidFill>
                  <a:prstClr val="black"/>
                </a:solidFill>
                <a:latin typeface="Segoe UI Semilight" panose="020B0402040204020203" pitchFamily="34" charset="0"/>
                <a:cs typeface="Segoe UI Semilight" panose="020B0402040204020203" pitchFamily="34" charset="0"/>
              </a:rPr>
              <a:t>the same as that of the </a:t>
            </a:r>
            <a:r>
              <a:rPr lang="en-US" altLang="ko-KR" sz="1600" dirty="0" err="1">
                <a:solidFill>
                  <a:prstClr val="black"/>
                </a:solidFill>
                <a:latin typeface="Segoe UI Semilight" panose="020B0402040204020203" pitchFamily="34" charset="0"/>
                <a:cs typeface="Segoe UI Semilight" panose="020B0402040204020203" pitchFamily="34" charset="0"/>
              </a:rPr>
              <a:t>prefragments</a:t>
            </a:r>
            <a:r>
              <a:rPr lang="en-US" altLang="ko-KR" sz="1600" dirty="0">
                <a:solidFill>
                  <a:prstClr val="black"/>
                </a:solidFill>
                <a:latin typeface="Segoe UI Semilight" panose="020B0402040204020203" pitchFamily="34" charset="0"/>
                <a:cs typeface="Segoe UI Semilight" panose="020B0402040204020203" pitchFamily="34" charset="0"/>
              </a:rPr>
              <a:t>.</a:t>
            </a:r>
          </a:p>
        </p:txBody>
      </p:sp>
      <p:sp>
        <p:nvSpPr>
          <p:cNvPr id="13" name="직사각형 12"/>
          <p:cNvSpPr/>
          <p:nvPr/>
        </p:nvSpPr>
        <p:spPr>
          <a:xfrm>
            <a:off x="5664410" y="6172676"/>
            <a:ext cx="6309612" cy="584775"/>
          </a:xfrm>
          <a:prstGeom prst="rect">
            <a:avLst/>
          </a:prstGeom>
        </p:spPr>
        <p:txBody>
          <a:bodyPr wrap="none">
            <a:spAutoFit/>
          </a:bodyPr>
          <a:lstStyle/>
          <a:p>
            <a:r>
              <a:rPr lang="en-US" altLang="ko-KR" sz="1600" dirty="0">
                <a:solidFill>
                  <a:prstClr val="black"/>
                </a:solidFill>
                <a:latin typeface="Segoe UI Semilight" panose="020B0402040204020203" pitchFamily="34" charset="0"/>
                <a:cs typeface="Segoe UI Semilight" panose="020B0402040204020203" pitchFamily="34" charset="0"/>
              </a:rPr>
              <a:t>Velocity difference between projectile and fragment is proportional to</a:t>
            </a:r>
          </a:p>
          <a:p>
            <a:r>
              <a:rPr lang="en-US" altLang="ko-KR" sz="1600" dirty="0">
                <a:solidFill>
                  <a:prstClr val="black"/>
                </a:solidFill>
                <a:latin typeface="Segoe UI Semilight" panose="020B0402040204020203" pitchFamily="34" charset="0"/>
                <a:cs typeface="Segoe UI Semilight" panose="020B0402040204020203" pitchFamily="34" charset="0"/>
              </a:rPr>
              <a:t>excitation energy of </a:t>
            </a:r>
            <a:r>
              <a:rPr lang="en-US" altLang="ko-KR" sz="1600" dirty="0" err="1">
                <a:solidFill>
                  <a:prstClr val="black"/>
                </a:solidFill>
                <a:latin typeface="Segoe UI Semilight" panose="020B0402040204020203" pitchFamily="34" charset="0"/>
                <a:cs typeface="Segoe UI Semilight" panose="020B0402040204020203" pitchFamily="34" charset="0"/>
              </a:rPr>
              <a:t>prefragment</a:t>
            </a:r>
            <a:endParaRPr lang="en-US" altLang="ko-KR" sz="1600" dirty="0">
              <a:solidFill>
                <a:prstClr val="black"/>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29275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18301" y="132039"/>
            <a:ext cx="7415492" cy="424732"/>
          </a:xfrm>
        </p:spPr>
        <p:txBody>
          <a:bodyPr/>
          <a:lstStyle/>
          <a:p>
            <a:r>
              <a:rPr lang="en-US" altLang="ko-KR" dirty="0"/>
              <a:t>Fragmentation Reactions of 57 MeV/u </a:t>
            </a:r>
            <a:r>
              <a:rPr lang="en-US" altLang="ko-KR" baseline="30000" dirty="0"/>
              <a:t>40</a:t>
            </a:r>
            <a:r>
              <a:rPr lang="en-US" altLang="ko-KR" dirty="0"/>
              <a:t>Ar on </a:t>
            </a:r>
            <a:r>
              <a:rPr lang="en-US" altLang="ko-KR" baseline="30000" dirty="0"/>
              <a:t>9</a:t>
            </a:r>
            <a:r>
              <a:rPr lang="en-US" altLang="ko-KR" dirty="0"/>
              <a:t>Be/</a:t>
            </a:r>
            <a:r>
              <a:rPr lang="en-US" altLang="ko-KR" baseline="30000" dirty="0"/>
              <a:t>181</a:t>
            </a:r>
            <a:r>
              <a:rPr lang="en-US" altLang="ko-KR" dirty="0"/>
              <a:t>Ta</a:t>
            </a:r>
            <a:endParaRPr lang="ko-KR" altLang="en-US" dirty="0"/>
          </a:p>
        </p:txBody>
      </p:sp>
      <p:sp>
        <p:nvSpPr>
          <p:cNvPr id="3" name="슬라이드 번호 개체 틀 2"/>
          <p:cNvSpPr>
            <a:spLocks noGrp="1"/>
          </p:cNvSpPr>
          <p:nvPr>
            <p:ph type="sldNum" sz="quarter" idx="12"/>
          </p:nvPr>
        </p:nvSpPr>
        <p:spPr/>
        <p:txBody>
          <a:bodyPr/>
          <a:lstStyle/>
          <a:p>
            <a:fld id="{8BA1AD79-10DC-4FFB-ABEA-6606848873D2}" type="slidenum">
              <a:rPr lang="ko-KR" altLang="en-US" smtClean="0"/>
              <a:pPr/>
              <a:t>44</a:t>
            </a:fld>
            <a:endParaRPr lang="ko-KR" altLang="en-US" dirty="0"/>
          </a:p>
        </p:txBody>
      </p:sp>
      <p:sp>
        <p:nvSpPr>
          <p:cNvPr id="4" name="직사각형 3"/>
          <p:cNvSpPr/>
          <p:nvPr/>
        </p:nvSpPr>
        <p:spPr>
          <a:xfrm>
            <a:off x="5067641" y="692091"/>
            <a:ext cx="2116092" cy="369332"/>
          </a:xfrm>
          <a:prstGeom prst="rect">
            <a:avLst/>
          </a:prstGeom>
        </p:spPr>
        <p:txBody>
          <a:bodyPr wrap="none">
            <a:spAutoFit/>
          </a:bodyPr>
          <a:lstStyle/>
          <a:p>
            <a:pPr algn="ctr"/>
            <a:r>
              <a:rPr lang="en-US" altLang="ko-KR" dirty="0">
                <a:solidFill>
                  <a:prstClr val="black"/>
                </a:solidFill>
                <a:latin typeface="Segoe UI Semilight" panose="020B0402040204020203" pitchFamily="34" charset="0"/>
                <a:cs typeface="Segoe UI Semilight" panose="020B0402040204020203" pitchFamily="34" charset="0"/>
              </a:rPr>
              <a:t>Target Dependence</a:t>
            </a:r>
            <a:endParaRPr lang="ko-KR" altLang="en-US" b="1" dirty="0">
              <a:solidFill>
                <a:prstClr val="black"/>
              </a:solidFill>
              <a:latin typeface="Segoe UI Semilight" panose="020B0402040204020203" pitchFamily="34" charset="0"/>
              <a:cs typeface="Segoe UI Semilight" panose="020B0402040204020203" pitchFamily="34" charset="0"/>
            </a:endParaRPr>
          </a:p>
        </p:txBody>
      </p:sp>
      <p:pic>
        <p:nvPicPr>
          <p:cNvPr id="8" name="그림 7"/>
          <p:cNvPicPr>
            <a:picLocks noChangeAspect="1"/>
          </p:cNvPicPr>
          <p:nvPr/>
        </p:nvPicPr>
        <p:blipFill>
          <a:blip r:embed="rId2"/>
          <a:stretch>
            <a:fillRect/>
          </a:stretch>
        </p:blipFill>
        <p:spPr>
          <a:xfrm>
            <a:off x="1398860" y="1063897"/>
            <a:ext cx="9421540" cy="3134162"/>
          </a:xfrm>
          <a:prstGeom prst="rect">
            <a:avLst/>
          </a:prstGeom>
        </p:spPr>
      </p:pic>
    </p:spTree>
    <p:extLst>
      <p:ext uri="{BB962C8B-B14F-4D97-AF65-F5344CB8AC3E}">
        <p14:creationId xmlns:p14="http://schemas.microsoft.com/office/powerpoint/2010/main" val="543841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5</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5046381"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Introduction – EPAX version 2 (Cont.)</a:t>
            </a:r>
            <a:endParaRPr lang="ko-KR" altLang="en-US" sz="2400"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6D213-963C-42F9-8B9A-34F761259E24}"/>
                  </a:ext>
                </a:extLst>
              </p:cNvPr>
              <p:cNvSpPr txBox="1"/>
              <p:nvPr/>
            </p:nvSpPr>
            <p:spPr>
              <a:xfrm>
                <a:off x="169801" y="648456"/>
                <a:ext cx="3182987" cy="4458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𝜎</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𝐴</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𝑍</m:t>
                          </m:r>
                        </m:e>
                      </m:d>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𝑌</m:t>
                          </m:r>
                        </m:e>
                        <m:sub>
                          <m:r>
                            <a:rPr lang="en-US" altLang="ko-KR" sz="2000" b="0" i="1" smtClean="0">
                              <a:latin typeface="Cambria Math" panose="02040503050406030204" pitchFamily="18" charset="0"/>
                            </a:rPr>
                            <m:t>𝐴</m:t>
                          </m:r>
                        </m:sub>
                      </m:sSub>
                      <m:r>
                        <a:rPr lang="en-US" altLang="ko-KR" sz="2000" b="0" i="1" smtClean="0">
                          <a:latin typeface="Cambria Math" panose="02040503050406030204" pitchFamily="18" charset="0"/>
                        </a:rPr>
                        <m:t>𝑊</m:t>
                      </m:r>
                      <m:d>
                        <m:dPr>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𝑍</m:t>
                              </m:r>
                            </m:e>
                            <m:sub>
                              <m:r>
                                <a:rPr lang="en-US" altLang="ko-KR" sz="2000" b="0" i="1" smtClean="0">
                                  <a:latin typeface="Cambria Math" panose="02040503050406030204" pitchFamily="18" charset="0"/>
                                </a:rPr>
                                <m:t>𝑝𝑟𝑜𝑏</m:t>
                              </m:r>
                            </m:sub>
                          </m:sSub>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𝑍</m:t>
                          </m:r>
                        </m:e>
                      </m:d>
                    </m:oMath>
                  </m:oMathPara>
                </a14:m>
                <a:endParaRPr lang="ko-KR" altLang="en-US" i="1" dirty="0"/>
              </a:p>
            </p:txBody>
          </p:sp>
        </mc:Choice>
        <mc:Fallback xmlns="">
          <p:sp>
            <p:nvSpPr>
              <p:cNvPr id="6" name="TextBox 5">
                <a:extLst>
                  <a:ext uri="{FF2B5EF4-FFF2-40B4-BE49-F238E27FC236}">
                    <a16:creationId xmlns:a16="http://schemas.microsoft.com/office/drawing/2014/main" id="{50B6D213-963C-42F9-8B9A-34F761259E24}"/>
                  </a:ext>
                </a:extLst>
              </p:cNvPr>
              <p:cNvSpPr txBox="1">
                <a:spLocks noRot="1" noChangeAspect="1" noMove="1" noResize="1" noEditPoints="1" noAdjustHandles="1" noChangeArrowheads="1" noChangeShapeType="1" noTextEdit="1"/>
              </p:cNvSpPr>
              <p:nvPr/>
            </p:nvSpPr>
            <p:spPr>
              <a:xfrm>
                <a:off x="169801" y="648456"/>
                <a:ext cx="3182987" cy="445891"/>
              </a:xfrm>
              <a:prstGeom prst="rect">
                <a:avLst/>
              </a:prstGeom>
              <a:blipFill>
                <a:blip r:embed="rId2"/>
                <a:stretch>
                  <a:fillRect b="-81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76C3C6-99F3-4F05-B7C7-A46B6BEB0975}"/>
                  </a:ext>
                </a:extLst>
              </p:cNvPr>
              <p:cNvSpPr txBox="1"/>
              <p:nvPr/>
            </p:nvSpPr>
            <p:spPr>
              <a:xfrm>
                <a:off x="4358884" y="2541301"/>
                <a:ext cx="2998834" cy="46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m:t>
                      </m:r>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m:t>
                      </m:r>
                      <m:r>
                        <a:rPr lang="en-US" altLang="ko-KR" i="1">
                          <a:latin typeface="Cambria Math" panose="02040503050406030204" pitchFamily="18" charset="0"/>
                        </a:rPr>
                        <m:t>1+</m:t>
                      </m:r>
                      <m:sSub>
                        <m:sSubPr>
                          <m:ctrlPr>
                            <a:rPr lang="en-US" altLang="ko-KR" i="1">
                              <a:latin typeface="Cambria Math" panose="02040503050406030204" pitchFamily="18" charset="0"/>
                            </a:rPr>
                          </m:ctrlPr>
                        </m:sSubPr>
                        <m:e>
                          <m:r>
                            <a:rPr lang="en-US" altLang="ko-KR" i="1">
                              <a:latin typeface="Cambria Math" panose="02040503050406030204" pitchFamily="18" charset="0"/>
                            </a:rPr>
                            <m:t>𝑑</m:t>
                          </m:r>
                        </m:e>
                        <m:sub>
                          <m:r>
                            <a:rPr lang="en-US" altLang="ko-KR" i="1">
                              <a:latin typeface="Cambria Math" panose="02040503050406030204" pitchFamily="18" charset="0"/>
                            </a:rPr>
                            <m:t>1</m:t>
                          </m:r>
                        </m:sub>
                      </m:sSub>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𝑑</m:t>
                                  </m:r>
                                </m:e>
                                <m:sub>
                                  <m:r>
                                    <a:rPr lang="en-US" altLang="ko-KR" i="1">
                                      <a:latin typeface="Cambria Math" panose="02040503050406030204" pitchFamily="18" charset="0"/>
                                    </a:rPr>
                                    <m:t>2</m:t>
                                  </m:r>
                                </m:sub>
                              </m:sSub>
                            </m:e>
                          </m:d>
                        </m:e>
                        <m:sup>
                          <m:r>
                            <a:rPr lang="en-US" altLang="ko-KR" i="1">
                              <a:latin typeface="Cambria Math" panose="02040503050406030204" pitchFamily="18" charset="0"/>
                            </a:rPr>
                            <m:t>2</m:t>
                          </m:r>
                        </m:sup>
                      </m:sSup>
                      <m:r>
                        <a:rPr lang="en-US" altLang="ko-KR" b="0" i="1" smtClean="0">
                          <a:latin typeface="Cambria Math" panose="02040503050406030204" pitchFamily="18" charset="0"/>
                        </a:rPr>
                        <m:t>]</m:t>
                      </m:r>
                    </m:oMath>
                  </m:oMathPara>
                </a14:m>
                <a:endParaRPr lang="ko-KR" altLang="en-US" i="1" dirty="0"/>
              </a:p>
            </p:txBody>
          </p:sp>
        </mc:Choice>
        <mc:Fallback xmlns="">
          <p:sp>
            <p:nvSpPr>
              <p:cNvPr id="31" name="TextBox 30">
                <a:extLst>
                  <a:ext uri="{FF2B5EF4-FFF2-40B4-BE49-F238E27FC236}">
                    <a16:creationId xmlns:a16="http://schemas.microsoft.com/office/drawing/2014/main" id="{F976C3C6-99F3-4F05-B7C7-A46B6BEB0975}"/>
                  </a:ext>
                </a:extLst>
              </p:cNvPr>
              <p:cNvSpPr txBox="1">
                <a:spLocks noRot="1" noChangeAspect="1" noMove="1" noResize="1" noEditPoints="1" noAdjustHandles="1" noChangeArrowheads="1" noChangeShapeType="1" noTextEdit="1"/>
              </p:cNvSpPr>
              <p:nvPr/>
            </p:nvSpPr>
            <p:spPr>
              <a:xfrm>
                <a:off x="4358884" y="2541301"/>
                <a:ext cx="2998834" cy="465192"/>
              </a:xfrm>
              <a:prstGeom prst="rect">
                <a:avLst/>
              </a:prstGeom>
              <a:blipFill>
                <a:blip r:embed="rId3"/>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241188A0-7E33-4E7B-A4C4-89E783784142}"/>
                  </a:ext>
                </a:extLst>
              </p:cNvPr>
              <p:cNvSpPr txBox="1"/>
              <p:nvPr/>
            </p:nvSpPr>
            <p:spPr>
              <a:xfrm>
                <a:off x="204626" y="6158791"/>
                <a:ext cx="4653262" cy="465192"/>
              </a:xfrm>
              <a:prstGeom prst="rect">
                <a:avLst/>
              </a:prstGeom>
              <a:noFill/>
            </p:spPr>
            <p:txBody>
              <a:bodyPr wrap="none" rtlCol="0">
                <a:spAutoFit/>
              </a:bodyPr>
              <a:lstStyle/>
              <a:p>
                <a14:m>
                  <m:oMath xmlns:m="http://schemas.openxmlformats.org/officeDocument/2006/math">
                    <m:sSub>
                      <m:sSubPr>
                        <m:ctrlPr>
                          <a:rPr lang="en-US" altLang="ko-KR" b="0" i="1" smtClean="0">
                            <a:latin typeface="Cambria Math" panose="02040503050406030204" pitchFamily="18" charset="0"/>
                          </a:rPr>
                        </m:ctrlPr>
                      </m:sSubPr>
                      <m:e>
                        <m:r>
                          <a:rPr lang="en-US" altLang="ko-KR" i="1" smtClean="0">
                            <a:latin typeface="Cambria Math" panose="02040503050406030204" pitchFamily="18" charset="0"/>
                          </a:rPr>
                          <m:t>𝑌</m:t>
                        </m:r>
                      </m:e>
                      <m:sub>
                        <m:r>
                          <a:rPr lang="en-US" altLang="ko-KR" b="0" i="1" smtClean="0">
                            <a:latin typeface="Cambria Math" panose="02040503050406030204" pitchFamily="18" charset="0"/>
                          </a:rPr>
                          <m:t>𝐴</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𝑌</m:t>
                        </m:r>
                      </m:e>
                      <m:sub>
                        <m:r>
                          <a:rPr lang="en-US" altLang="ko-KR" b="0" i="1" smtClean="0">
                            <a:latin typeface="Cambria Math" panose="02040503050406030204" pitchFamily="18" charset="0"/>
                          </a:rPr>
                          <m:t>𝐴</m:t>
                        </m:r>
                      </m:sub>
                    </m:sSub>
                    <m:r>
                      <a:rPr lang="en-US" altLang="ko-KR" b="0" i="1" smtClean="0">
                        <a:latin typeface="Cambria Math" panose="02040503050406030204" pitchFamily="18" charset="0"/>
                      </a:rPr>
                      <m:t>[1+</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2</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oMath>
                </a14:m>
                <a:r>
                  <a:rPr lang="en-US" altLang="ko-KR" dirty="0"/>
                  <a:t> </a:t>
                </a:r>
                <a14:m>
                  <m:oMath xmlns:m="http://schemas.openxmlformats.org/officeDocument/2006/math">
                    <m:r>
                      <a:rPr lang="en-US" altLang="ko-KR" i="1">
                        <a:latin typeface="Cambria Math" panose="02040503050406030204" pitchFamily="18" charset="0"/>
                      </a:rPr>
                      <m:t>𝑓𝑜𝑟</m:t>
                    </m:r>
                    <m:r>
                      <a:rPr lang="en-US" altLang="ko-KR" i="1">
                        <a:latin typeface="Cambria Math" panose="02040503050406030204" pitchFamily="18" charset="0"/>
                      </a:rPr>
                      <m:t>  </m:t>
                    </m:r>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i="1">
                            <a:latin typeface="Cambria Math" panose="02040503050406030204" pitchFamily="18" charset="0"/>
                          </a:rPr>
                          <m:t>2</m:t>
                        </m:r>
                      </m:sub>
                    </m:sSub>
                  </m:oMath>
                </a14:m>
                <a:endParaRPr lang="ko-KR" altLang="en-US" i="1" dirty="0"/>
              </a:p>
            </p:txBody>
          </p:sp>
        </mc:Choice>
        <mc:Fallback xmlns="">
          <p:sp>
            <p:nvSpPr>
              <p:cNvPr id="47" name="TextBox 46">
                <a:extLst>
                  <a:ext uri="{FF2B5EF4-FFF2-40B4-BE49-F238E27FC236}">
                    <a16:creationId xmlns:a16="http://schemas.microsoft.com/office/drawing/2014/main" id="{241188A0-7E33-4E7B-A4C4-89E783784142}"/>
                  </a:ext>
                </a:extLst>
              </p:cNvPr>
              <p:cNvSpPr txBox="1">
                <a:spLocks noRot="1" noChangeAspect="1" noMove="1" noResize="1" noEditPoints="1" noAdjustHandles="1" noChangeArrowheads="1" noChangeShapeType="1" noTextEdit="1"/>
              </p:cNvSpPr>
              <p:nvPr/>
            </p:nvSpPr>
            <p:spPr>
              <a:xfrm>
                <a:off x="204626" y="6158791"/>
                <a:ext cx="4653262" cy="465192"/>
              </a:xfrm>
              <a:prstGeom prst="rect">
                <a:avLst/>
              </a:prstGeom>
              <a:blipFill>
                <a:blip r:embed="rId4"/>
                <a:stretch>
                  <a:fillRect b="-7792"/>
                </a:stretch>
              </a:blipFill>
            </p:spPr>
            <p:txBody>
              <a:bodyPr/>
              <a:lstStyle/>
              <a:p>
                <a:r>
                  <a:rPr lang="ko-KR" altLang="en-US">
                    <a:noFill/>
                  </a:rPr>
                  <a:t> </a:t>
                </a:r>
              </a:p>
            </p:txBody>
          </p:sp>
        </mc:Fallback>
      </mc:AlternateContent>
      <p:sp>
        <p:nvSpPr>
          <p:cNvPr id="38" name="TextBox 37">
            <a:extLst>
              <a:ext uri="{FF2B5EF4-FFF2-40B4-BE49-F238E27FC236}">
                <a16:creationId xmlns:a16="http://schemas.microsoft.com/office/drawing/2014/main" id="{8F2C8597-92FF-4192-BDE6-BDAEE8DA4132}"/>
              </a:ext>
            </a:extLst>
          </p:cNvPr>
          <p:cNvSpPr txBox="1"/>
          <p:nvPr/>
        </p:nvSpPr>
        <p:spPr>
          <a:xfrm>
            <a:off x="204626" y="1642900"/>
            <a:ext cx="5219779" cy="2062103"/>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r>
              <a:rPr lang="en-US" altLang="ko-KR" sz="1600" dirty="0"/>
              <a:t>σ = fragment production XS</a:t>
            </a:r>
          </a:p>
          <a:p>
            <a:r>
              <a:rPr lang="en-US" altLang="ko-KR" sz="1600" dirty="0"/>
              <a:t>Y</a:t>
            </a:r>
            <a:r>
              <a:rPr lang="en-US" altLang="ko-KR" sz="1600" baseline="-25000" dirty="0"/>
              <a:t>A</a:t>
            </a:r>
            <a:r>
              <a:rPr lang="en-US" altLang="ko-KR" sz="1600" dirty="0"/>
              <a:t> = yield of mass number A (= </a:t>
            </a:r>
            <a:r>
              <a:rPr lang="en-US" altLang="ko-KR" sz="1600" dirty="0" err="1"/>
              <a:t>Σσ</a:t>
            </a:r>
            <a:r>
              <a:rPr lang="en-US" altLang="ko-KR" sz="1600" baseline="-25000" dirty="0" err="1"/>
              <a:t>A</a:t>
            </a:r>
            <a:r>
              <a:rPr lang="en-US" altLang="ko-KR" sz="1600" dirty="0"/>
              <a:t>)</a:t>
            </a:r>
          </a:p>
          <a:p>
            <a:r>
              <a:rPr lang="en-US" altLang="ko-KR" sz="1600" dirty="0"/>
              <a:t>W(Z) = charge distribution</a:t>
            </a:r>
          </a:p>
          <a:p>
            <a:r>
              <a:rPr lang="en-US" altLang="ko-KR" sz="1600" dirty="0"/>
              <a:t>n = normalization factor = (R/π)</a:t>
            </a:r>
            <a:r>
              <a:rPr lang="en-US" altLang="ko-KR" sz="1600" baseline="30000" dirty="0"/>
              <a:t>1/2</a:t>
            </a:r>
          </a:p>
          <a:p>
            <a:r>
              <a:rPr lang="en-US" altLang="ko-KR" sz="1600" dirty="0"/>
              <a:t>R = Width parameter</a:t>
            </a:r>
          </a:p>
          <a:p>
            <a:r>
              <a:rPr lang="en-US" altLang="ko-KR" sz="1600" dirty="0" err="1"/>
              <a:t>Z</a:t>
            </a:r>
            <a:r>
              <a:rPr lang="en-US" altLang="ko-KR" sz="1600" baseline="-25000" dirty="0" err="1"/>
              <a:t>prob</a:t>
            </a:r>
            <a:r>
              <a:rPr lang="en-US" altLang="ko-KR" sz="1600" dirty="0"/>
              <a:t> = the maximum of charge dispersion </a:t>
            </a:r>
          </a:p>
          <a:p>
            <a:r>
              <a:rPr lang="en-US" altLang="ko-KR" sz="1600" dirty="0"/>
              <a:t>           around A</a:t>
            </a:r>
          </a:p>
          <a:p>
            <a:r>
              <a:rPr lang="en-US" altLang="ko-KR" sz="1600" dirty="0"/>
              <a:t>U</a:t>
            </a:r>
            <a:r>
              <a:rPr lang="en-US" altLang="ko-KR" sz="1600" baseline="-25000" dirty="0"/>
              <a:t>n(p)</a:t>
            </a:r>
            <a:r>
              <a:rPr lang="en-US" altLang="ko-KR" sz="1600" dirty="0"/>
              <a:t> = n/p-rich slope</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1EE8AE6-7A6B-4353-8383-0E0020852F64}"/>
                  </a:ext>
                </a:extLst>
              </p:cNvPr>
              <p:cNvSpPr txBox="1"/>
              <p:nvPr/>
            </p:nvSpPr>
            <p:spPr>
              <a:xfrm>
                <a:off x="1059669" y="1056424"/>
                <a:ext cx="3250823" cy="4653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800" b="0" i="1" smtClean="0">
                          <a:latin typeface="Cambria Math" panose="02040503050406030204" pitchFamily="18" charset="0"/>
                        </a:rPr>
                        <m:t>=</m:t>
                      </m:r>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𝑌</m:t>
                          </m:r>
                        </m:e>
                        <m:sub>
                          <m:r>
                            <a:rPr lang="en-US" altLang="ko-KR" sz="1800" b="0" i="1" smtClean="0">
                              <a:latin typeface="Cambria Math" panose="02040503050406030204" pitchFamily="18" charset="0"/>
                            </a:rPr>
                            <m:t>𝐴</m:t>
                          </m:r>
                        </m:sub>
                      </m:sSub>
                      <m:r>
                        <a:rPr lang="en-US" altLang="ko-KR" sz="1800" b="0" i="1" smtClean="0">
                          <a:latin typeface="Cambria Math" panose="02040503050406030204" pitchFamily="18" charset="0"/>
                        </a:rPr>
                        <m:t>𝑛</m:t>
                      </m:r>
                      <m:func>
                        <m:funcPr>
                          <m:ctrlPr>
                            <a:rPr lang="en-US" altLang="ko-KR" sz="1800" b="0" i="1" smtClean="0">
                              <a:latin typeface="Cambria Math" panose="02040503050406030204" pitchFamily="18" charset="0"/>
                            </a:rPr>
                          </m:ctrlPr>
                        </m:funcPr>
                        <m:fName>
                          <m:r>
                            <a:rPr lang="en-US" altLang="ko-KR" sz="1800" b="0" i="1" smtClean="0">
                              <a:latin typeface="Cambria Math" panose="02040503050406030204" pitchFamily="18" charset="0"/>
                            </a:rPr>
                            <m:t>𝑒𝑥𝑝</m:t>
                          </m:r>
                        </m:fName>
                        <m:e>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𝑅</m:t>
                          </m:r>
                          <m:sSup>
                            <m:sSupPr>
                              <m:ctrlPr>
                                <a:rPr lang="en-US" altLang="ko-KR" sz="1800" b="0" i="1" smtClean="0">
                                  <a:latin typeface="Cambria Math" panose="02040503050406030204" pitchFamily="18" charset="0"/>
                                </a:rPr>
                              </m:ctrlPr>
                            </m:sSupPr>
                            <m:e>
                              <m:d>
                                <m:dPr>
                                  <m:begChr m:val="|"/>
                                  <m:endChr m:val="|"/>
                                  <m:ctrlPr>
                                    <a:rPr lang="en-US" altLang="ko-KR" sz="1800" b="0" i="1" smtClean="0">
                                      <a:latin typeface="Cambria Math" panose="02040503050406030204" pitchFamily="18" charset="0"/>
                                    </a:rPr>
                                  </m:ctrlPr>
                                </m:dPr>
                                <m:e>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𝑍</m:t>
                                      </m:r>
                                    </m:e>
                                    <m:sub>
                                      <m:r>
                                        <a:rPr lang="en-US" altLang="ko-KR" sz="1800" b="0" i="1" smtClean="0">
                                          <a:latin typeface="Cambria Math" panose="02040503050406030204" pitchFamily="18" charset="0"/>
                                        </a:rPr>
                                        <m:t>𝑝𝑟𝑜𝑏</m:t>
                                      </m:r>
                                    </m:sub>
                                  </m:sSub>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𝑍</m:t>
                                  </m:r>
                                </m:e>
                              </m:d>
                            </m:e>
                            <m:sup>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𝑈</m:t>
                                  </m:r>
                                </m:e>
                                <m:sub>
                                  <m:r>
                                    <a:rPr lang="en-US" altLang="ko-KR" sz="1800" b="0" i="1" smtClean="0">
                                      <a:latin typeface="Cambria Math" panose="02040503050406030204" pitchFamily="18" charset="0"/>
                                    </a:rPr>
                                    <m:t>𝑛</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𝑝</m:t>
                                      </m:r>
                                    </m:e>
                                  </m:d>
                                </m:sub>
                              </m:sSub>
                            </m:sup>
                          </m:sSup>
                          <m:r>
                            <a:rPr lang="en-US" altLang="ko-KR" sz="1800" b="0" i="1" smtClean="0">
                              <a:latin typeface="Cambria Math" panose="02040503050406030204" pitchFamily="18" charset="0"/>
                            </a:rPr>
                            <m:t>)</m:t>
                          </m:r>
                        </m:e>
                      </m:func>
                    </m:oMath>
                  </m:oMathPara>
                </a14:m>
                <a:endParaRPr lang="ko-KR" altLang="en-US" i="1" dirty="0"/>
              </a:p>
            </p:txBody>
          </p:sp>
        </mc:Choice>
        <mc:Fallback xmlns="">
          <p:sp>
            <p:nvSpPr>
              <p:cNvPr id="39" name="TextBox 38">
                <a:extLst>
                  <a:ext uri="{FF2B5EF4-FFF2-40B4-BE49-F238E27FC236}">
                    <a16:creationId xmlns:a16="http://schemas.microsoft.com/office/drawing/2014/main" id="{D1EE8AE6-7A6B-4353-8383-0E0020852F64}"/>
                  </a:ext>
                </a:extLst>
              </p:cNvPr>
              <p:cNvSpPr txBox="1">
                <a:spLocks noRot="1" noChangeAspect="1" noMove="1" noResize="1" noEditPoints="1" noAdjustHandles="1" noChangeArrowheads="1" noChangeShapeType="1" noTextEdit="1"/>
              </p:cNvSpPr>
              <p:nvPr/>
            </p:nvSpPr>
            <p:spPr>
              <a:xfrm>
                <a:off x="1059669" y="1056424"/>
                <a:ext cx="3250823" cy="465320"/>
              </a:xfrm>
              <a:prstGeom prst="rect">
                <a:avLst/>
              </a:prstGeom>
              <a:blipFill>
                <a:blip r:embed="rId5"/>
                <a:stretch>
                  <a:fillRect r="-188" b="-6494"/>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23CC061B-BE0E-447A-A179-21EA63AA3FD7}"/>
              </a:ext>
            </a:extLst>
          </p:cNvPr>
          <p:cNvGrpSpPr/>
          <p:nvPr/>
        </p:nvGrpSpPr>
        <p:grpSpPr>
          <a:xfrm>
            <a:off x="143000" y="4142340"/>
            <a:ext cx="3209788" cy="1983161"/>
            <a:chOff x="4709379" y="630494"/>
            <a:chExt cx="3209788" cy="1983161"/>
          </a:xfrm>
        </p:grpSpPr>
        <p:grpSp>
          <p:nvGrpSpPr>
            <p:cNvPr id="3" name="그룹 2">
              <a:extLst>
                <a:ext uri="{FF2B5EF4-FFF2-40B4-BE49-F238E27FC236}">
                  <a16:creationId xmlns:a16="http://schemas.microsoft.com/office/drawing/2014/main" id="{DCCCB5C9-0101-4CEE-A5E7-CA100EF53E7B}"/>
                </a:ext>
              </a:extLst>
            </p:cNvPr>
            <p:cNvGrpSpPr/>
            <p:nvPr/>
          </p:nvGrpSpPr>
          <p:grpSpPr>
            <a:xfrm>
              <a:off x="4709379" y="1043739"/>
              <a:ext cx="3209788" cy="1569916"/>
              <a:chOff x="169801" y="2126193"/>
              <a:chExt cx="3209788" cy="1569916"/>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5BFB806-778E-4C50-8819-1B55E3A2C395}"/>
                      </a:ext>
                    </a:extLst>
                  </p:cNvPr>
                  <p:cNvSpPr txBox="1"/>
                  <p:nvPr/>
                </p:nvSpPr>
                <p:spPr>
                  <a:xfrm>
                    <a:off x="169801" y="2126193"/>
                    <a:ext cx="2794291" cy="4104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𝑌</m:t>
                              </m:r>
                            </m:e>
                            <m:sub>
                              <m:r>
                                <a:rPr lang="en-US" altLang="ko-KR" b="0" i="1" smtClean="0">
                                  <a:latin typeface="Cambria Math" panose="02040503050406030204" pitchFamily="18" charset="0"/>
                                </a:rPr>
                                <m:t>𝐴</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𝑆𝑃𝑒𝑥𝑝</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m:t>
                              </m:r>
                              <m:r>
                                <a:rPr lang="en-US" altLang="ko-KR" b="0" i="1" smtClean="0">
                                  <a:latin typeface="Cambria Math" panose="02040503050406030204" pitchFamily="18" charset="0"/>
                                </a:rPr>
                                <m:t>𝑃</m:t>
                              </m:r>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𝐴</m:t>
                                  </m:r>
                                </m:e>
                              </m:d>
                            </m:e>
                          </m:d>
                        </m:oMath>
                      </m:oMathPara>
                    </a14:m>
                    <a:endParaRPr lang="en-US" altLang="ko-KR" b="0" dirty="0"/>
                  </a:p>
                </p:txBody>
              </p:sp>
            </mc:Choice>
            <mc:Fallback xmlns="">
              <p:sp>
                <p:nvSpPr>
                  <p:cNvPr id="20" name="TextBox 19">
                    <a:extLst>
                      <a:ext uri="{FF2B5EF4-FFF2-40B4-BE49-F238E27FC236}">
                        <a16:creationId xmlns:a16="http://schemas.microsoft.com/office/drawing/2014/main" id="{A5BFB806-778E-4C50-8819-1B55E3A2C395}"/>
                      </a:ext>
                    </a:extLst>
                  </p:cNvPr>
                  <p:cNvSpPr txBox="1">
                    <a:spLocks noRot="1" noChangeAspect="1" noMove="1" noResize="1" noEditPoints="1" noAdjustHandles="1" noChangeArrowheads="1" noChangeShapeType="1" noTextEdit="1"/>
                  </p:cNvSpPr>
                  <p:nvPr/>
                </p:nvSpPr>
                <p:spPr>
                  <a:xfrm>
                    <a:off x="169801" y="2126193"/>
                    <a:ext cx="2794291" cy="410497"/>
                  </a:xfrm>
                  <a:prstGeom prst="rect">
                    <a:avLst/>
                  </a:prstGeom>
                  <a:blipFill>
                    <a:blip r:embed="rId6"/>
                    <a:stretch>
                      <a:fillRect b="-588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0476BF-7369-48EC-B4F0-C7333040F447}"/>
                      </a:ext>
                    </a:extLst>
                  </p:cNvPr>
                  <p:cNvSpPr txBox="1"/>
                  <p:nvPr/>
                </p:nvSpPr>
                <p:spPr>
                  <a:xfrm>
                    <a:off x="169801" y="2580467"/>
                    <a:ext cx="3209788" cy="6036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𝑆</m:t>
                              </m:r>
                            </m:e>
                            <m:sub>
                              <m:r>
                                <a:rPr lang="en-US" altLang="ko-KR" b="0" i="1" smtClean="0">
                                  <a:latin typeface="Cambria Math" panose="02040503050406030204" pitchFamily="18" charset="0"/>
                                </a:rPr>
                                <m:t>2</m:t>
                              </m:r>
                            </m:sub>
                          </m:sSub>
                          <m:d>
                            <m:dPr>
                              <m:ctrlPr>
                                <a:rPr lang="en-US" altLang="ko-KR" b="0" i="1" smtClean="0">
                                  <a:latin typeface="Cambria Math" panose="02040503050406030204" pitchFamily="18" charset="0"/>
                                </a:rPr>
                              </m:ctrlPr>
                            </m:dPr>
                            <m:e>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i="1">
                                      <a:latin typeface="Cambria Math" panose="02040503050406030204" pitchFamily="18" charset="0"/>
                                    </a:rPr>
                                    <m:t>𝑝</m:t>
                                  </m:r>
                                </m:sub>
                                <m:sup>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3</m:t>
                                      </m:r>
                                    </m:den>
                                  </m:f>
                                </m:sup>
                              </m:sSubSup>
                              <m:r>
                                <a:rPr lang="en-US" altLang="ko-KR" b="0" i="1" smtClean="0">
                                  <a:latin typeface="Cambria Math" panose="02040503050406030204" pitchFamily="18" charset="0"/>
                                </a:rPr>
                                <m:t>+</m:t>
                              </m:r>
                              <m:sSubSup>
                                <m:sSubSupPr>
                                  <m:ctrlPr>
                                    <a:rPr lang="en-US" altLang="ko-KR" i="1">
                                      <a:latin typeface="Cambria Math" panose="02040503050406030204" pitchFamily="18" charset="0"/>
                                    </a:rPr>
                                  </m:ctrlPr>
                                </m:sSubSupPr>
                                <m:e>
                                  <m:r>
                                    <a:rPr lang="en-US" altLang="ko-KR" i="1">
                                      <a:latin typeface="Cambria Math" panose="02040503050406030204" pitchFamily="18" charset="0"/>
                                    </a:rPr>
                                    <m:t>𝐴</m:t>
                                  </m:r>
                                </m:e>
                                <m:sub>
                                  <m:r>
                                    <a:rPr lang="en-US" altLang="ko-KR" b="0" i="1" smtClean="0">
                                      <a:latin typeface="Cambria Math" panose="02040503050406030204" pitchFamily="18" charset="0"/>
                                    </a:rPr>
                                    <m:t>𝑡</m:t>
                                  </m:r>
                                </m:sub>
                                <m:sup>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3</m:t>
                                      </m:r>
                                    </m:den>
                                  </m:f>
                                </m:sup>
                              </m:sSub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𝑆</m:t>
                                  </m:r>
                                </m:e>
                                <m:sub>
                                  <m:r>
                                    <a:rPr lang="en-US" altLang="ko-KR" b="0" i="1" smtClean="0">
                                      <a:latin typeface="Cambria Math" panose="02040503050406030204" pitchFamily="18" charset="0"/>
                                    </a:rPr>
                                    <m:t>1</m:t>
                                  </m:r>
                                </m:sub>
                              </m:sSub>
                            </m:e>
                          </m:d>
                          <m:r>
                            <a:rPr lang="en-US" altLang="ko-KR" b="0" i="1" smtClean="0">
                              <a:latin typeface="Cambria Math" panose="02040503050406030204" pitchFamily="18" charset="0"/>
                            </a:rPr>
                            <m:t> </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𝑏𝑎𝑟𝑛</m:t>
                              </m:r>
                            </m:e>
                          </m:d>
                        </m:oMath>
                      </m:oMathPara>
                    </a14:m>
                    <a:endParaRPr lang="en-US" altLang="ko-KR" b="0" dirty="0"/>
                  </a:p>
                </p:txBody>
              </p:sp>
            </mc:Choice>
            <mc:Fallback xmlns="">
              <p:sp>
                <p:nvSpPr>
                  <p:cNvPr id="25" name="TextBox 24">
                    <a:extLst>
                      <a:ext uri="{FF2B5EF4-FFF2-40B4-BE49-F238E27FC236}">
                        <a16:creationId xmlns:a16="http://schemas.microsoft.com/office/drawing/2014/main" id="{690476BF-7369-48EC-B4F0-C7333040F447}"/>
                      </a:ext>
                    </a:extLst>
                  </p:cNvPr>
                  <p:cNvSpPr txBox="1">
                    <a:spLocks noRot="1" noChangeAspect="1" noMove="1" noResize="1" noEditPoints="1" noAdjustHandles="1" noChangeArrowheads="1" noChangeShapeType="1" noTextEdit="1"/>
                  </p:cNvSpPr>
                  <p:nvPr/>
                </p:nvSpPr>
                <p:spPr>
                  <a:xfrm>
                    <a:off x="169801" y="2580467"/>
                    <a:ext cx="3209788" cy="603627"/>
                  </a:xfrm>
                  <a:prstGeom prst="rect">
                    <a:avLst/>
                  </a:prstGeom>
                  <a:blipFill>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5801C3A-7C68-4D90-AE6A-3E6B857CE3A0}"/>
                      </a:ext>
                    </a:extLst>
                  </p:cNvPr>
                  <p:cNvSpPr txBox="1"/>
                  <p:nvPr/>
                </p:nvSpPr>
                <p:spPr>
                  <a:xfrm>
                    <a:off x="169801" y="3305361"/>
                    <a:ext cx="1905329"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𝑙𝑛𝑃</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𝑃</m:t>
                              </m:r>
                            </m:e>
                            <m:sub>
                              <m:r>
                                <a:rPr lang="en-US" altLang="ko-KR" b="0" i="1" smtClean="0">
                                  <a:latin typeface="Cambria Math" panose="02040503050406030204" pitchFamily="18" charset="0"/>
                                </a:rPr>
                                <m:t>2</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𝑃</m:t>
                              </m:r>
                            </m:e>
                            <m:sub>
                              <m:r>
                                <a:rPr lang="en-US" altLang="ko-KR" b="0" i="1" smtClean="0">
                                  <a:latin typeface="Cambria Math" panose="02040503050406030204" pitchFamily="18" charset="0"/>
                                </a:rPr>
                                <m:t>1</m:t>
                              </m:r>
                            </m:sub>
                          </m:sSub>
                        </m:oMath>
                      </m:oMathPara>
                    </a14:m>
                    <a:endParaRPr lang="en-US" altLang="ko-KR" b="0" dirty="0"/>
                  </a:p>
                </p:txBody>
              </p:sp>
            </mc:Choice>
            <mc:Fallback xmlns="">
              <p:sp>
                <p:nvSpPr>
                  <p:cNvPr id="26" name="TextBox 25">
                    <a:extLst>
                      <a:ext uri="{FF2B5EF4-FFF2-40B4-BE49-F238E27FC236}">
                        <a16:creationId xmlns:a16="http://schemas.microsoft.com/office/drawing/2014/main" id="{85801C3A-7C68-4D90-AE6A-3E6B857CE3A0}"/>
                      </a:ext>
                    </a:extLst>
                  </p:cNvPr>
                  <p:cNvSpPr txBox="1">
                    <a:spLocks noRot="1" noChangeAspect="1" noMove="1" noResize="1" noEditPoints="1" noAdjustHandles="1" noChangeArrowheads="1" noChangeShapeType="1" noTextEdit="1"/>
                  </p:cNvSpPr>
                  <p:nvPr/>
                </p:nvSpPr>
                <p:spPr>
                  <a:xfrm>
                    <a:off x="169801" y="3305361"/>
                    <a:ext cx="1905329" cy="390748"/>
                  </a:xfrm>
                  <a:prstGeom prst="rect">
                    <a:avLst/>
                  </a:prstGeom>
                  <a:blipFill>
                    <a:blip r:embed="rId8"/>
                    <a:stretch>
                      <a:fillRect b="-3125"/>
                    </a:stretch>
                  </a:blipFill>
                </p:spPr>
                <p:txBody>
                  <a:bodyPr/>
                  <a:lstStyle/>
                  <a:p>
                    <a:r>
                      <a:rPr lang="ko-KR" altLang="en-US">
                        <a:noFill/>
                      </a:rPr>
                      <a:t> </a:t>
                    </a:r>
                  </a:p>
                </p:txBody>
              </p:sp>
            </mc:Fallback>
          </mc:AlternateContent>
        </p:grpSp>
        <p:sp>
          <p:nvSpPr>
            <p:cNvPr id="40" name="TextBox 39">
              <a:extLst>
                <a:ext uri="{FF2B5EF4-FFF2-40B4-BE49-F238E27FC236}">
                  <a16:creationId xmlns:a16="http://schemas.microsoft.com/office/drawing/2014/main" id="{13726E34-EE6A-4DD3-88AC-CFF981555465}"/>
                </a:ext>
              </a:extLst>
            </p:cNvPr>
            <p:cNvSpPr txBox="1"/>
            <p:nvPr/>
          </p:nvSpPr>
          <p:spPr>
            <a:xfrm>
              <a:off x="4709379" y="630494"/>
              <a:ext cx="1835005" cy="369332"/>
            </a:xfrm>
            <a:prstGeom prst="rect">
              <a:avLst/>
            </a:prstGeom>
            <a:noFill/>
          </p:spPr>
          <p:txBody>
            <a:bodyPr wrap="square">
              <a:spAutoFit/>
            </a:bodyPr>
            <a:lstStyle/>
            <a:p>
              <a:r>
                <a:rPr lang="en-US" altLang="ko-KR" sz="1800" dirty="0"/>
                <a:t>Mass Yield Y</a:t>
              </a:r>
              <a:r>
                <a:rPr lang="en-US" altLang="ko-KR" sz="1800" baseline="-25000" dirty="0"/>
                <a:t>A</a:t>
              </a:r>
            </a:p>
          </p:txBody>
        </p:sp>
      </p:grpSp>
      <p:grpSp>
        <p:nvGrpSpPr>
          <p:cNvPr id="15" name="그룹 14">
            <a:extLst>
              <a:ext uri="{FF2B5EF4-FFF2-40B4-BE49-F238E27FC236}">
                <a16:creationId xmlns:a16="http://schemas.microsoft.com/office/drawing/2014/main" id="{03D02BF9-BE64-4D85-B0D1-955E7F85D809}"/>
              </a:ext>
            </a:extLst>
          </p:cNvPr>
          <p:cNvGrpSpPr/>
          <p:nvPr/>
        </p:nvGrpSpPr>
        <p:grpSpPr>
          <a:xfrm>
            <a:off x="4345170" y="666528"/>
            <a:ext cx="3182987" cy="1952583"/>
            <a:chOff x="8126755" y="630494"/>
            <a:chExt cx="3182987" cy="1952583"/>
          </a:xfrm>
        </p:grpSpPr>
        <p:grpSp>
          <p:nvGrpSpPr>
            <p:cNvPr id="12" name="그룹 11">
              <a:extLst>
                <a:ext uri="{FF2B5EF4-FFF2-40B4-BE49-F238E27FC236}">
                  <a16:creationId xmlns:a16="http://schemas.microsoft.com/office/drawing/2014/main" id="{2F0D2CD1-1846-40C2-ACF6-20F012F1A3A7}"/>
                </a:ext>
              </a:extLst>
            </p:cNvPr>
            <p:cNvGrpSpPr/>
            <p:nvPr/>
          </p:nvGrpSpPr>
          <p:grpSpPr>
            <a:xfrm>
              <a:off x="8126755" y="1067903"/>
              <a:ext cx="3104568" cy="1515174"/>
              <a:chOff x="168242" y="3889230"/>
              <a:chExt cx="3104568" cy="1515174"/>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E4F78BE-634A-4BA5-8BE6-71E20C55E06C}"/>
                      </a:ext>
                    </a:extLst>
                  </p:cNvPr>
                  <p:cNvSpPr txBox="1"/>
                  <p:nvPr/>
                </p:nvSpPr>
                <p:spPr>
                  <a:xfrm>
                    <a:off x="168242" y="3889230"/>
                    <a:ext cx="2352054" cy="394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𝑝𝑟𝑜𝑏</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𝛽</m:t>
                              </m:r>
                            </m:sub>
                          </m:sSub>
                          <m:r>
                            <a:rPr lang="en-US" altLang="ko-KR" i="1">
                              <a:latin typeface="Cambria Math" panose="02040503050406030204" pitchFamily="18" charset="0"/>
                            </a:rPr>
                            <m:t>+</m:t>
                          </m:r>
                          <m:r>
                            <m:rPr>
                              <m:sty m:val="p"/>
                            </m:rPr>
                            <a:rPr lang="en-US" altLang="ko-KR">
                              <a:latin typeface="Cambria Math" panose="02040503050406030204" pitchFamily="18" charset="0"/>
                            </a:rPr>
                            <m:t>Δ</m:t>
                          </m:r>
                          <m:r>
                            <a:rPr lang="en-US" altLang="ko-KR">
                              <a:latin typeface="Cambria Math" panose="02040503050406030204" pitchFamily="18" charset="0"/>
                            </a:rPr>
                            <m:t>+</m:t>
                          </m:r>
                          <m:sSub>
                            <m:sSubPr>
                              <m:ctrlPr>
                                <a:rPr lang="en-US" altLang="ko-KR" i="1">
                                  <a:latin typeface="Cambria Math" panose="02040503050406030204" pitchFamily="18" charset="0"/>
                                </a:rPr>
                              </m:ctrlPr>
                            </m:sSubPr>
                            <m:e>
                              <m:r>
                                <m:rPr>
                                  <m:sty m:val="p"/>
                                </m:rPr>
                                <a:rPr lang="en-US" altLang="ko-KR">
                                  <a:latin typeface="Cambria Math" panose="02040503050406030204" pitchFamily="18" charset="0"/>
                                </a:rPr>
                                <m:t>Δ</m:t>
                              </m:r>
                            </m:e>
                            <m:sub>
                              <m:r>
                                <a:rPr lang="en-US" altLang="ko-KR" i="1">
                                  <a:latin typeface="Cambria Math" panose="02040503050406030204" pitchFamily="18" charset="0"/>
                                </a:rPr>
                                <m:t>𝑚</m:t>
                              </m:r>
                            </m:sub>
                          </m:sSub>
                        </m:oMath>
                      </m:oMathPara>
                    </a14:m>
                    <a:endParaRPr lang="ko-KR" altLang="en-US" i="1" dirty="0"/>
                  </a:p>
                </p:txBody>
              </p:sp>
            </mc:Choice>
            <mc:Fallback xmlns="">
              <p:sp>
                <p:nvSpPr>
                  <p:cNvPr id="27" name="TextBox 26">
                    <a:extLst>
                      <a:ext uri="{FF2B5EF4-FFF2-40B4-BE49-F238E27FC236}">
                        <a16:creationId xmlns:a16="http://schemas.microsoft.com/office/drawing/2014/main" id="{7E4F78BE-634A-4BA5-8BE6-71E20C55E06C}"/>
                      </a:ext>
                    </a:extLst>
                  </p:cNvPr>
                  <p:cNvSpPr txBox="1">
                    <a:spLocks noRot="1" noChangeAspect="1" noMove="1" noResize="1" noEditPoints="1" noAdjustHandles="1" noChangeArrowheads="1" noChangeShapeType="1" noTextEdit="1"/>
                  </p:cNvSpPr>
                  <p:nvPr/>
                </p:nvSpPr>
                <p:spPr>
                  <a:xfrm>
                    <a:off x="168242" y="3889230"/>
                    <a:ext cx="2352054" cy="394082"/>
                  </a:xfrm>
                  <a:prstGeom prst="rect">
                    <a:avLst/>
                  </a:prstGeom>
                  <a:blipFill>
                    <a:blip r:embed="rId9"/>
                    <a:stretch>
                      <a:fillRect b="-923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A8B3802-210F-4276-A3E0-49ACAB07FC70}"/>
                      </a:ext>
                    </a:extLst>
                  </p:cNvPr>
                  <p:cNvSpPr txBox="1"/>
                  <p:nvPr/>
                </p:nvSpPr>
                <p:spPr>
                  <a:xfrm>
                    <a:off x="168242" y="4283312"/>
                    <a:ext cx="3104568" cy="4107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𝛽</m:t>
                              </m:r>
                            </m:sub>
                          </m:sSub>
                          <m:r>
                            <a:rPr lang="en-US" altLang="ko-KR" b="0" i="1" smtClean="0">
                              <a:latin typeface="Cambria Math" panose="02040503050406030204" pitchFamily="18" charset="0"/>
                            </a:rPr>
                            <m:t>=</m:t>
                          </m:r>
                          <m:r>
                            <a:rPr lang="en-US" altLang="ko-KR" b="0" i="1" smtClean="0">
                              <a:latin typeface="Cambria Math" panose="02040503050406030204" pitchFamily="18" charset="0"/>
                            </a:rPr>
                            <m:t>𝐴</m:t>
                          </m:r>
                          <m:r>
                            <a:rPr lang="en-US" altLang="ko-KR" b="0" i="1" smtClean="0">
                              <a:latin typeface="Cambria Math" panose="02040503050406030204" pitchFamily="18" charset="0"/>
                            </a:rPr>
                            <m:t>/(1.98+0.0155</m:t>
                          </m:r>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𝐴</m:t>
                              </m:r>
                            </m:e>
                            <m:sup>
                              <m:r>
                                <a:rPr lang="en-US" altLang="ko-KR" b="0" i="1" smtClean="0">
                                  <a:latin typeface="Cambria Math" panose="02040503050406030204" pitchFamily="18" charset="0"/>
                                </a:rPr>
                                <m:t>2/3</m:t>
                              </m:r>
                            </m:sup>
                          </m:sSup>
                          <m:r>
                            <a:rPr lang="en-US" altLang="ko-KR" b="0" i="0" smtClean="0">
                              <a:latin typeface="Cambria Math" panose="02040503050406030204" pitchFamily="18" charset="0"/>
                            </a:rPr>
                            <m:t>)</m:t>
                          </m:r>
                        </m:oMath>
                      </m:oMathPara>
                    </a14:m>
                    <a:endParaRPr lang="ko-KR" altLang="en-US" i="1" dirty="0"/>
                  </a:p>
                </p:txBody>
              </p:sp>
            </mc:Choice>
            <mc:Fallback xmlns="">
              <p:sp>
                <p:nvSpPr>
                  <p:cNvPr id="28" name="TextBox 27">
                    <a:extLst>
                      <a:ext uri="{FF2B5EF4-FFF2-40B4-BE49-F238E27FC236}">
                        <a16:creationId xmlns:a16="http://schemas.microsoft.com/office/drawing/2014/main" id="{8A8B3802-210F-4276-A3E0-49ACAB07FC70}"/>
                      </a:ext>
                    </a:extLst>
                  </p:cNvPr>
                  <p:cNvSpPr txBox="1">
                    <a:spLocks noRot="1" noChangeAspect="1" noMove="1" noResize="1" noEditPoints="1" noAdjustHandles="1" noChangeArrowheads="1" noChangeShapeType="1" noTextEdit="1"/>
                  </p:cNvSpPr>
                  <p:nvPr/>
                </p:nvSpPr>
                <p:spPr>
                  <a:xfrm>
                    <a:off x="168242" y="4283312"/>
                    <a:ext cx="3104568" cy="410753"/>
                  </a:xfrm>
                  <a:prstGeom prst="rect">
                    <a:avLst/>
                  </a:prstGeom>
                  <a:blipFill>
                    <a:blip r:embed="rId10"/>
                    <a:stretch>
                      <a:fillRect b="-895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292D10C-B590-47BD-B5CB-87827C146DF3}"/>
                      </a:ext>
                    </a:extLst>
                  </p:cNvPr>
                  <p:cNvSpPr txBox="1"/>
                  <p:nvPr/>
                </p:nvSpPr>
                <p:spPr>
                  <a:xfrm>
                    <a:off x="168242" y="4694210"/>
                    <a:ext cx="2839687"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m:t>
                          </m:r>
                          <m:d>
                            <m:dPr>
                              <m:begChr m:val="{"/>
                              <m:endChr m:val=""/>
                              <m:ctrlPr>
                                <a:rPr lang="en-US" altLang="ko-KR" i="1" smtClean="0">
                                  <a:latin typeface="Cambria Math" panose="02040503050406030204" pitchFamily="18" charset="0"/>
                                </a:rPr>
                              </m:ctrlPr>
                            </m:dPr>
                            <m:e>
                              <m:eqArr>
                                <m:eqArrPr>
                                  <m:ctrlPr>
                                    <a:rPr lang="en-US" altLang="ko-KR" i="1" smtClean="0">
                                      <a:latin typeface="Cambria Math" panose="02040503050406030204" pitchFamily="18" charset="0"/>
                                    </a:rPr>
                                  </m:ctrlPr>
                                </m:eqArrPr>
                                <m:e>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3</m:t>
                                      </m:r>
                                    </m:sub>
                                  </m:sSub>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𝐴</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           </m:t>
                                  </m:r>
                                  <m:r>
                                    <a:rPr lang="en-US" altLang="ko-KR" b="0" i="1" smtClean="0">
                                      <a:latin typeface="Cambria Math" panose="02040503050406030204" pitchFamily="18" charset="0"/>
                                    </a:rPr>
                                    <m:t>𝑖𝑓</m:t>
                                  </m:r>
                                  <m:r>
                                    <a:rPr lang="en-US" altLang="ko-KR" b="0" i="1" smtClean="0">
                                      <a:latin typeface="Cambria Math" panose="02040503050406030204" pitchFamily="18" charset="0"/>
                                    </a:rPr>
                                    <m:t> </m:t>
                                  </m:r>
                                  <m:r>
                                    <a:rPr lang="en-US" altLang="ko-KR" b="0" i="1" smtClean="0">
                                      <a:latin typeface="Cambria Math" panose="02040503050406030204" pitchFamily="18" charset="0"/>
                                    </a:rPr>
                                    <m:t>𝐴</m:t>
                                  </m:r>
                                  <m:r>
                                    <a:rPr lang="en-US" altLang="ko-KR" b="0" i="1" smtClean="0">
                                      <a:latin typeface="Cambria Math" panose="02040503050406030204" pitchFamily="18" charset="0"/>
                                    </a:rPr>
                                    <m:t>&lt;</m:t>
                                  </m:r>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4</m:t>
                                      </m:r>
                                    </m:sub>
                                  </m:sSub>
                                </m:e>
                                <m:e>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r>
                                        <m:rPr>
                                          <m:sty m:val="p"/>
                                        </m:rPr>
                                        <a:rPr lang="en-US" altLang="ko-KR" b="0" i="0" smtClean="0">
                                          <a:latin typeface="Cambria Math" panose="02040503050406030204" pitchFamily="18" charset="0"/>
                                        </a:rPr>
                                        <m:t>Δ</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   </m:t>
                                  </m:r>
                                  <m:r>
                                    <a:rPr lang="en-US" altLang="ko-KR" b="0" i="1">
                                      <a:latin typeface="Cambria Math" panose="02040503050406030204" pitchFamily="18" charset="0"/>
                                    </a:rPr>
                                    <m:t>𝑖𝑓</m:t>
                                  </m:r>
                                  <m:r>
                                    <a:rPr lang="en-US" altLang="ko-KR" b="0" i="1">
                                      <a:latin typeface="Cambria Math" panose="02040503050406030204" pitchFamily="18" charset="0"/>
                                    </a:rPr>
                                    <m:t> </m:t>
                                  </m:r>
                                  <m:r>
                                    <a:rPr lang="en-US" altLang="ko-KR" b="0" i="1">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i="1">
                                          <a:latin typeface="Cambria Math" panose="02040503050406030204" pitchFamily="18" charset="0"/>
                                        </a:rPr>
                                      </m:ctrlPr>
                                    </m:sSubPr>
                                    <m:e>
                                      <m:r>
                                        <a:rPr lang="en-US" altLang="ko-KR" b="0" i="1">
                                          <a:latin typeface="Cambria Math" panose="02040503050406030204" pitchFamily="18" charset="0"/>
                                        </a:rPr>
                                        <m:t>𝛥</m:t>
                                      </m:r>
                                    </m:e>
                                    <m:sub>
                                      <m:r>
                                        <a:rPr lang="en-US" altLang="ko-KR" b="0" i="1">
                                          <a:latin typeface="Cambria Math" panose="02040503050406030204" pitchFamily="18" charset="0"/>
                                        </a:rPr>
                                        <m:t>4</m:t>
                                      </m:r>
                                    </m:sub>
                                  </m:sSub>
                                </m:e>
                              </m:eqArr>
                            </m:e>
                          </m:d>
                        </m:oMath>
                      </m:oMathPara>
                    </a14:m>
                    <a:endParaRPr lang="ko-KR" altLang="en-US" i="1" dirty="0"/>
                  </a:p>
                </p:txBody>
              </p:sp>
            </mc:Choice>
            <mc:Fallback xmlns="">
              <p:sp>
                <p:nvSpPr>
                  <p:cNvPr id="29" name="TextBox 28">
                    <a:extLst>
                      <a:ext uri="{FF2B5EF4-FFF2-40B4-BE49-F238E27FC236}">
                        <a16:creationId xmlns:a16="http://schemas.microsoft.com/office/drawing/2014/main" id="{A292D10C-B590-47BD-B5CB-87827C146DF3}"/>
                      </a:ext>
                    </a:extLst>
                  </p:cNvPr>
                  <p:cNvSpPr txBox="1">
                    <a:spLocks noRot="1" noChangeAspect="1" noMove="1" noResize="1" noEditPoints="1" noAdjustHandles="1" noChangeArrowheads="1" noChangeShapeType="1" noTextEdit="1"/>
                  </p:cNvSpPr>
                  <p:nvPr/>
                </p:nvSpPr>
                <p:spPr>
                  <a:xfrm>
                    <a:off x="168242" y="4694210"/>
                    <a:ext cx="2839687" cy="710194"/>
                  </a:xfrm>
                  <a:prstGeom prst="rect">
                    <a:avLst/>
                  </a:prstGeom>
                  <a:blipFill>
                    <a:blip r:embed="rId11"/>
                    <a:stretch>
                      <a:fillRect/>
                    </a:stretch>
                  </a:blipFill>
                </p:spPr>
                <p:txBody>
                  <a:bodyPr/>
                  <a:lstStyle/>
                  <a:p>
                    <a:r>
                      <a:rPr lang="ko-KR" altLang="en-US">
                        <a:noFill/>
                      </a:rPr>
                      <a:t> </a:t>
                    </a:r>
                  </a:p>
                </p:txBody>
              </p:sp>
            </mc:Fallback>
          </mc:AlternateContent>
        </p:grpSp>
        <p:sp>
          <p:nvSpPr>
            <p:cNvPr id="14" name="타원 13">
              <a:extLst>
                <a:ext uri="{FF2B5EF4-FFF2-40B4-BE49-F238E27FC236}">
                  <a16:creationId xmlns:a16="http://schemas.microsoft.com/office/drawing/2014/main" id="{F6963E74-E235-49B7-9CBE-FF5BD5A67B43}"/>
                </a:ext>
              </a:extLst>
            </p:cNvPr>
            <p:cNvSpPr/>
            <p:nvPr/>
          </p:nvSpPr>
          <p:spPr>
            <a:xfrm>
              <a:off x="9989604" y="1034674"/>
              <a:ext cx="489205" cy="48920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TextBox 40">
              <a:extLst>
                <a:ext uri="{FF2B5EF4-FFF2-40B4-BE49-F238E27FC236}">
                  <a16:creationId xmlns:a16="http://schemas.microsoft.com/office/drawing/2014/main" id="{E2FB49D4-866D-4802-A524-D788810B2063}"/>
                </a:ext>
              </a:extLst>
            </p:cNvPr>
            <p:cNvSpPr txBox="1"/>
            <p:nvPr/>
          </p:nvSpPr>
          <p:spPr>
            <a:xfrm>
              <a:off x="8126755" y="630494"/>
              <a:ext cx="3182987" cy="369332"/>
            </a:xfrm>
            <a:prstGeom prst="rect">
              <a:avLst/>
            </a:prstGeom>
            <a:noFill/>
          </p:spPr>
          <p:txBody>
            <a:bodyPr wrap="square">
              <a:spAutoFit/>
            </a:bodyPr>
            <a:lstStyle/>
            <a:p>
              <a:r>
                <a:rPr lang="en-US" altLang="ko-KR" sz="1800" dirty="0"/>
                <a:t>Max charge dispersion </a:t>
              </a:r>
              <a:r>
                <a:rPr lang="en-US" altLang="ko-KR" sz="1800" dirty="0" err="1"/>
                <a:t>Z</a:t>
              </a:r>
              <a:r>
                <a:rPr lang="en-US" altLang="ko-KR" sz="1800" baseline="-25000" dirty="0" err="1"/>
                <a:t>prob</a:t>
              </a:r>
              <a:endParaRPr lang="en-US" altLang="ko-KR" sz="1800" baseline="-25000" dirty="0"/>
            </a:p>
          </p:txBody>
        </p:sp>
      </p:grpSp>
      <p:grpSp>
        <p:nvGrpSpPr>
          <p:cNvPr id="13" name="그룹 12">
            <a:extLst>
              <a:ext uri="{FF2B5EF4-FFF2-40B4-BE49-F238E27FC236}">
                <a16:creationId xmlns:a16="http://schemas.microsoft.com/office/drawing/2014/main" id="{E16FA93A-CF92-4F3D-BC6A-9BC7F67854B8}"/>
              </a:ext>
            </a:extLst>
          </p:cNvPr>
          <p:cNvGrpSpPr/>
          <p:nvPr/>
        </p:nvGrpSpPr>
        <p:grpSpPr>
          <a:xfrm>
            <a:off x="7584417" y="666266"/>
            <a:ext cx="4441537" cy="1301501"/>
            <a:chOff x="7768835" y="2718880"/>
            <a:chExt cx="4441537" cy="1301501"/>
          </a:xfrm>
        </p:grpSpPr>
        <p:grpSp>
          <p:nvGrpSpPr>
            <p:cNvPr id="42" name="그룹 41">
              <a:extLst>
                <a:ext uri="{FF2B5EF4-FFF2-40B4-BE49-F238E27FC236}">
                  <a16:creationId xmlns:a16="http://schemas.microsoft.com/office/drawing/2014/main" id="{399065C6-085F-450A-8321-9CEE645B00ED}"/>
                </a:ext>
              </a:extLst>
            </p:cNvPr>
            <p:cNvGrpSpPr/>
            <p:nvPr/>
          </p:nvGrpSpPr>
          <p:grpSpPr>
            <a:xfrm>
              <a:off x="7768835" y="3200317"/>
              <a:ext cx="4441537" cy="820064"/>
              <a:chOff x="168242" y="4283312"/>
              <a:chExt cx="4441537" cy="820064"/>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61BA7E0-33A2-49E6-BD53-A159994A9AD6}"/>
                      </a:ext>
                    </a:extLst>
                  </p:cNvPr>
                  <p:cNvSpPr txBox="1"/>
                  <p:nvPr/>
                </p:nvSpPr>
                <p:spPr>
                  <a:xfrm>
                    <a:off x="168242" y="4283312"/>
                    <a:ext cx="4441537" cy="399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m:rPr>
                                  <m:sty m:val="p"/>
                                </m:rPr>
                                <a:rPr lang="en-US" altLang="ko-KR" i="0" smtClean="0">
                                  <a:latin typeface="Cambria Math" panose="02040503050406030204" pitchFamily="18" charset="0"/>
                                </a:rPr>
                                <m:t>Δ</m:t>
                              </m:r>
                            </m:e>
                            <m:sub>
                              <m:r>
                                <a:rPr lang="en-US" altLang="ko-KR" b="0" i="1" smtClean="0">
                                  <a:latin typeface="Cambria Math" panose="02040503050406030204" pitchFamily="18" charset="0"/>
                                </a:rPr>
                                <m:t>𝑚</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𝑛</m:t>
                              </m:r>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𝑡</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𝑛</m:t>
                              </m:r>
                            </m:e>
                            <m:sub>
                              <m:r>
                                <a:rPr lang="en-US" altLang="ko-KR" b="0" i="1" smtClean="0">
                                  <a:latin typeface="Cambria Math" panose="02040503050406030204" pitchFamily="18" charset="0"/>
                                </a:rPr>
                                <m:t>2</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𝑡</m:t>
                                      </m:r>
                                    </m:sub>
                                  </m:sSub>
                                </m:e>
                              </m:d>
                            </m:e>
                            <m:sup>
                              <m:r>
                                <a:rPr lang="en-US" altLang="ko-KR" b="0" i="1" smtClean="0">
                                  <a:latin typeface="Cambria Math" panose="02040503050406030204" pitchFamily="18" charset="0"/>
                                </a:rPr>
                                <m:t>4</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𝛽</m:t>
                              </m:r>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oMath>
                      </m:oMathPara>
                    </a14:m>
                    <a:endParaRPr lang="ko-KR" altLang="en-US" i="1" dirty="0"/>
                  </a:p>
                </p:txBody>
              </p:sp>
            </mc:Choice>
            <mc:Fallback xmlns="">
              <p:sp>
                <p:nvSpPr>
                  <p:cNvPr id="44" name="TextBox 43">
                    <a:extLst>
                      <a:ext uri="{FF2B5EF4-FFF2-40B4-BE49-F238E27FC236}">
                        <a16:creationId xmlns:a16="http://schemas.microsoft.com/office/drawing/2014/main" id="{761BA7E0-33A2-49E6-BD53-A159994A9AD6}"/>
                      </a:ext>
                    </a:extLst>
                  </p:cNvPr>
                  <p:cNvSpPr txBox="1">
                    <a:spLocks noRot="1" noChangeAspect="1" noMove="1" noResize="1" noEditPoints="1" noAdjustHandles="1" noChangeArrowheads="1" noChangeShapeType="1" noTextEdit="1"/>
                  </p:cNvSpPr>
                  <p:nvPr/>
                </p:nvSpPr>
                <p:spPr>
                  <a:xfrm>
                    <a:off x="168242" y="4283312"/>
                    <a:ext cx="4441537" cy="399597"/>
                  </a:xfrm>
                  <a:prstGeom prst="rect">
                    <a:avLst/>
                  </a:prstGeom>
                  <a:blipFill>
                    <a:blip r:embed="rId15"/>
                    <a:stretch>
                      <a:fillRect b="-1076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0155E980-5D62-4F17-BBF7-6F82B88810B5}"/>
                      </a:ext>
                    </a:extLst>
                  </p:cNvPr>
                  <p:cNvSpPr txBox="1"/>
                  <p:nvPr/>
                </p:nvSpPr>
                <p:spPr>
                  <a:xfrm>
                    <a:off x="168242" y="4703779"/>
                    <a:ext cx="4441537" cy="3995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m:rPr>
                                  <m:sty m:val="p"/>
                                </m:rPr>
                                <a:rPr lang="en-US" altLang="ko-KR" i="0" smtClean="0">
                                  <a:latin typeface="Cambria Math" panose="02040503050406030204" pitchFamily="18" charset="0"/>
                                </a:rPr>
                                <m:t>Δ</m:t>
                              </m:r>
                            </m:e>
                            <m:sub>
                              <m:r>
                                <a:rPr lang="en-US" altLang="ko-KR" b="0" i="1" smtClean="0">
                                  <a:latin typeface="Cambria Math" panose="02040503050406030204" pitchFamily="18" charset="0"/>
                                </a:rPr>
                                <m:t>𝑚</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𝐴</m:t>
                                      </m:r>
                                    </m:e>
                                    <m:sub>
                                      <m:r>
                                        <a:rPr lang="en-US" altLang="ko-KR" b="0" i="1" smtClean="0">
                                          <a:latin typeface="Cambria Math" panose="02040503050406030204" pitchFamily="18" charset="0"/>
                                        </a:rPr>
                                        <m:t>𝑡</m:t>
                                      </m:r>
                                    </m:sub>
                                  </m:sSub>
                                </m:e>
                              </m:d>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𝑝</m:t>
                              </m:r>
                            </m:e>
                            <m:sub>
                              <m:r>
                                <a:rPr lang="en-US" altLang="ko-KR" b="0" i="1" smtClean="0">
                                  <a:latin typeface="Cambria Math" panose="02040503050406030204" pitchFamily="18" charset="0"/>
                                </a:rPr>
                                <m:t>2</m:t>
                              </m:r>
                            </m:sub>
                          </m:sSub>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𝑡</m:t>
                                      </m:r>
                                    </m:sub>
                                  </m:sSub>
                                </m:e>
                              </m:d>
                            </m:e>
                            <m:sup>
                              <m:r>
                                <a:rPr lang="en-US" altLang="ko-KR" b="0" i="1" smtClean="0">
                                  <a:latin typeface="Cambria Math" panose="02040503050406030204" pitchFamily="18" charset="0"/>
                                </a:rPr>
                                <m:t>4</m:t>
                              </m:r>
                            </m:sup>
                          </m:sSup>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𝑍</m:t>
                              </m:r>
                            </m:e>
                            <m:sub>
                              <m:r>
                                <a:rPr lang="en-US" altLang="ko-KR" b="0" i="1" smtClean="0">
                                  <a:latin typeface="Cambria Math" panose="02040503050406030204" pitchFamily="18" charset="0"/>
                                </a:rPr>
                                <m:t>𝛽</m:t>
                              </m:r>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oMath>
                      </m:oMathPara>
                    </a14:m>
                    <a:endParaRPr lang="ko-KR" altLang="en-US" i="1" dirty="0"/>
                  </a:p>
                </p:txBody>
              </p:sp>
            </mc:Choice>
            <mc:Fallback xmlns="">
              <p:sp>
                <p:nvSpPr>
                  <p:cNvPr id="50" name="TextBox 49">
                    <a:extLst>
                      <a:ext uri="{FF2B5EF4-FFF2-40B4-BE49-F238E27FC236}">
                        <a16:creationId xmlns:a16="http://schemas.microsoft.com/office/drawing/2014/main" id="{0155E980-5D62-4F17-BBF7-6F82B88810B5}"/>
                      </a:ext>
                    </a:extLst>
                  </p:cNvPr>
                  <p:cNvSpPr txBox="1">
                    <a:spLocks noRot="1" noChangeAspect="1" noMove="1" noResize="1" noEditPoints="1" noAdjustHandles="1" noChangeArrowheads="1" noChangeShapeType="1" noTextEdit="1"/>
                  </p:cNvSpPr>
                  <p:nvPr/>
                </p:nvSpPr>
                <p:spPr>
                  <a:xfrm>
                    <a:off x="168242" y="4703779"/>
                    <a:ext cx="4441537" cy="399597"/>
                  </a:xfrm>
                  <a:prstGeom prst="rect">
                    <a:avLst/>
                  </a:prstGeom>
                  <a:blipFill>
                    <a:blip r:embed="rId16"/>
                    <a:stretch>
                      <a:fillRect b="-10769"/>
                    </a:stretch>
                  </a:blipFill>
                </p:spPr>
                <p:txBody>
                  <a:bodyPr/>
                  <a:lstStyle/>
                  <a:p>
                    <a:r>
                      <a:rPr lang="ko-KR" altLang="en-US">
                        <a:noFill/>
                      </a:rPr>
                      <a:t> </a:t>
                    </a:r>
                  </a:p>
                </p:txBody>
              </p:sp>
            </mc:Fallback>
          </mc:AlternateContent>
        </p:grpSp>
        <p:sp>
          <p:nvSpPr>
            <p:cNvPr id="45" name="TextBox 44">
              <a:extLst>
                <a:ext uri="{FF2B5EF4-FFF2-40B4-BE49-F238E27FC236}">
                  <a16:creationId xmlns:a16="http://schemas.microsoft.com/office/drawing/2014/main" id="{74DF109F-DD32-4182-948B-FCA2B582849E}"/>
                </a:ext>
              </a:extLst>
            </p:cNvPr>
            <p:cNvSpPr txBox="1"/>
            <p:nvPr/>
          </p:nvSpPr>
          <p:spPr>
            <a:xfrm>
              <a:off x="7836000" y="2718880"/>
              <a:ext cx="3097339" cy="369332"/>
            </a:xfrm>
            <a:prstGeom prst="rect">
              <a:avLst/>
            </a:prstGeom>
            <a:noFill/>
          </p:spPr>
          <p:txBody>
            <a:bodyPr wrap="square">
              <a:spAutoFit/>
            </a:bodyPr>
            <a:lstStyle/>
            <a:p>
              <a:r>
                <a:rPr lang="en-US" altLang="ko-KR" sz="1800" dirty="0"/>
                <a:t>Memory effect </a:t>
              </a:r>
              <a:r>
                <a:rPr lang="en-US" altLang="ko-KR" sz="1800" dirty="0" err="1"/>
                <a:t>Δ</a:t>
              </a:r>
              <a:r>
                <a:rPr lang="en-US" altLang="ko-KR" sz="1800" baseline="-25000" dirty="0" err="1"/>
                <a:t>m</a:t>
              </a:r>
              <a:endParaRPr lang="en-US" altLang="ko-KR" sz="1800" baseline="-25000" dirty="0"/>
            </a:p>
          </p:txBody>
        </p:sp>
      </p:grpSp>
      <p:grpSp>
        <p:nvGrpSpPr>
          <p:cNvPr id="17" name="그룹 16">
            <a:extLst>
              <a:ext uri="{FF2B5EF4-FFF2-40B4-BE49-F238E27FC236}">
                <a16:creationId xmlns:a16="http://schemas.microsoft.com/office/drawing/2014/main" id="{710BE2C5-BE26-4F18-BF09-4F71CA66BDC7}"/>
              </a:ext>
            </a:extLst>
          </p:cNvPr>
          <p:cNvGrpSpPr/>
          <p:nvPr/>
        </p:nvGrpSpPr>
        <p:grpSpPr>
          <a:xfrm>
            <a:off x="4345170" y="3350112"/>
            <a:ext cx="5875390" cy="2167896"/>
            <a:chOff x="7547361" y="615142"/>
            <a:chExt cx="5875390" cy="2167896"/>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9B0577D-749F-4CCB-9B0E-324F5D404DF6}"/>
                    </a:ext>
                  </a:extLst>
                </p:cNvPr>
                <p:cNvSpPr txBox="1"/>
                <p:nvPr/>
              </p:nvSpPr>
              <p:spPr>
                <a:xfrm>
                  <a:off x="7564154" y="1354093"/>
                  <a:ext cx="2932661" cy="4651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𝑅</m:t>
                        </m:r>
                        <m:r>
                          <a:rPr lang="en-US" altLang="ko-KR" i="1">
                            <a:latin typeface="Cambria Math" panose="02040503050406030204" pitchFamily="18" charset="0"/>
                          </a:rPr>
                          <m:t>=</m:t>
                        </m:r>
                        <m:r>
                          <a:rPr lang="en-US" altLang="ko-KR" i="1">
                            <a:latin typeface="Cambria Math" panose="02040503050406030204" pitchFamily="18" charset="0"/>
                          </a:rPr>
                          <m:t>𝑅</m:t>
                        </m:r>
                        <m:r>
                          <a:rPr lang="en-US" altLang="ko-KR" i="1">
                            <a:latin typeface="Cambria Math" panose="02040503050406030204" pitchFamily="18" charset="0"/>
                          </a:rPr>
                          <m:t>[1+</m:t>
                        </m:r>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1</m:t>
                            </m:r>
                          </m:sub>
                        </m:sSub>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2</m:t>
                                    </m:r>
                                  </m:sub>
                                </m:sSub>
                              </m:e>
                            </m:d>
                          </m:e>
                          <m:sup>
                            <m:r>
                              <a:rPr lang="en-US" altLang="ko-KR" i="1">
                                <a:latin typeface="Cambria Math" panose="02040503050406030204" pitchFamily="18" charset="0"/>
                              </a:rPr>
                              <m:t>2</m:t>
                            </m:r>
                          </m:sup>
                        </m:sSup>
                        <m:r>
                          <a:rPr lang="en-US" altLang="ko-KR" b="0" i="1" smtClean="0">
                            <a:latin typeface="Cambria Math" panose="02040503050406030204" pitchFamily="18" charset="0"/>
                          </a:rPr>
                          <m:t>]</m:t>
                        </m:r>
                      </m:oMath>
                    </m:oMathPara>
                  </a14:m>
                  <a:endParaRPr lang="ko-KR" altLang="en-US" i="1" dirty="0"/>
                </a:p>
              </p:txBody>
            </p:sp>
          </mc:Choice>
          <mc:Fallback xmlns="">
            <p:sp>
              <p:nvSpPr>
                <p:cNvPr id="32" name="TextBox 31">
                  <a:extLst>
                    <a:ext uri="{FF2B5EF4-FFF2-40B4-BE49-F238E27FC236}">
                      <a16:creationId xmlns:a16="http://schemas.microsoft.com/office/drawing/2014/main" id="{59B0577D-749F-4CCB-9B0E-324F5D404DF6}"/>
                    </a:ext>
                  </a:extLst>
                </p:cNvPr>
                <p:cNvSpPr txBox="1">
                  <a:spLocks noRot="1" noChangeAspect="1" noMove="1" noResize="1" noEditPoints="1" noAdjustHandles="1" noChangeArrowheads="1" noChangeShapeType="1" noTextEdit="1"/>
                </p:cNvSpPr>
                <p:nvPr/>
              </p:nvSpPr>
              <p:spPr>
                <a:xfrm>
                  <a:off x="7564154" y="1354093"/>
                  <a:ext cx="2932661" cy="465192"/>
                </a:xfrm>
                <a:prstGeom prst="rect">
                  <a:avLst/>
                </a:prstGeom>
                <a:blipFill>
                  <a:blip r:embed="rId17"/>
                  <a:stretch>
                    <a:fillRect b="-92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3D8A11D-4488-438A-A898-C8101FD8A033}"/>
                    </a:ext>
                  </a:extLst>
                </p:cNvPr>
                <p:cNvSpPr txBox="1"/>
                <p:nvPr/>
              </p:nvSpPr>
              <p:spPr>
                <a:xfrm>
                  <a:off x="7547361" y="1806424"/>
                  <a:ext cx="5875390" cy="9766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eqArr>
                              <m:eqArrPr>
                                <m:ctrlPr>
                                  <a:rPr lang="en-US" altLang="ko-KR" i="1" smtClean="0">
                                    <a:latin typeface="Cambria Math" panose="02040503050406030204" pitchFamily="18" charset="0"/>
                                  </a:rPr>
                                </m:ctrlPr>
                              </m:eqArrPr>
                              <m:e>
                                <m:r>
                                  <a:rPr lang="en-US" altLang="ko-KR" i="1">
                                    <a:latin typeface="Cambria Math" panose="02040503050406030204" pitchFamily="18" charset="0"/>
                                  </a:rPr>
                                  <m:t>𝑅</m:t>
                                </m:r>
                                <m:r>
                                  <a:rPr lang="en-US" altLang="ko-KR" i="1">
                                    <a:latin typeface="Cambria Math" panose="02040503050406030204" pitchFamily="18" charset="0"/>
                                  </a:rPr>
                                  <m:t>=</m:t>
                                </m:r>
                                <m:r>
                                  <a:rPr lang="en-US" altLang="ko-KR" i="1">
                                    <a:latin typeface="Cambria Math" panose="02040503050406030204" pitchFamily="18" charset="0"/>
                                  </a:rPr>
                                  <m:t>𝑅</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1+</m:t>
                                    </m:r>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1</m:t>
                                        </m:r>
                                      </m:sub>
                                    </m:sSub>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sSup>
                                      <m:sSupPr>
                                        <m:ctrlPr>
                                          <a:rPr lang="en-US" altLang="ko-KR" i="1">
                                            <a:latin typeface="Cambria Math" panose="02040503050406030204" pitchFamily="18" charset="0"/>
                                          </a:rPr>
                                        </m:ctrlPr>
                                      </m:sSupPr>
                                      <m:e>
                                        <m:d>
                                          <m:dPr>
                                            <m:ctrlPr>
                                              <a:rPr lang="en-US" altLang="ko-KR" i="1">
                                                <a:latin typeface="Cambria Math" panose="02040503050406030204" pitchFamily="18" charset="0"/>
                                              </a:rPr>
                                            </m:ctrlPr>
                                          </m:dPr>
                                          <m:e>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2</m:t>
                                                </m:r>
                                              </m:sub>
                                            </m:sSub>
                                          </m:e>
                                        </m:d>
                                      </m:e>
                                      <m:sup>
                                        <m:r>
                                          <a:rPr lang="en-US" altLang="ko-KR" i="1">
                                            <a:latin typeface="Cambria Math" panose="02040503050406030204" pitchFamily="18" charset="0"/>
                                          </a:rPr>
                                          <m:t>4</m:t>
                                        </m:r>
                                      </m:sup>
                                    </m:sSup>
                                  </m:e>
                                </m:d>
                                <m:r>
                                  <a:rPr lang="en-US" altLang="ko-KR" i="1">
                                    <a:latin typeface="Cambria Math" panose="02040503050406030204" pitchFamily="18" charset="0"/>
                                  </a:rPr>
                                  <m:t> </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a:latin typeface="Cambria Math" panose="02040503050406030204" pitchFamily="18" charset="0"/>
                                  </a:rPr>
                                  <m:t>𝑓𝑜𝑟</m:t>
                                </m:r>
                                <m:r>
                                  <a:rPr lang="en-US" altLang="ko-KR" i="1">
                                    <a:latin typeface="Cambria Math" panose="02040503050406030204" pitchFamily="18" charset="0"/>
                                  </a:rPr>
                                  <m:t>  </m:t>
                                </m:r>
                                <m:r>
                                  <a:rPr lang="en-US" altLang="ko-KR" i="1">
                                    <a:latin typeface="Cambria Math" panose="02040503050406030204" pitchFamily="18" charset="0"/>
                                  </a:rPr>
                                  <m:t>𝐴</m:t>
                                </m:r>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𝐴</m:t>
                                    </m:r>
                                  </m:e>
                                  <m:sub>
                                    <m:r>
                                      <a:rPr lang="en-US" altLang="ko-KR" i="1">
                                        <a:latin typeface="Cambria Math" panose="02040503050406030204" pitchFamily="18" charset="0"/>
                                      </a:rPr>
                                      <m:t>𝑝</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𝑟</m:t>
                                    </m:r>
                                  </m:e>
                                  <m:sub>
                                    <m:r>
                                      <a:rPr lang="en-US" altLang="ko-KR" i="1">
                                        <a:latin typeface="Cambria Math" panose="02040503050406030204" pitchFamily="18" charset="0"/>
                                      </a:rPr>
                                      <m:t>2</m:t>
                                    </m:r>
                                  </m:sub>
                                </m:sSub>
                              </m:e>
                              <m:e>
                                <m:sSup>
                                  <m:sSupPr>
                                    <m:ctrlPr>
                                      <a:rPr lang="en-US" altLang="ko-KR" i="1">
                                        <a:latin typeface="Cambria Math" panose="02040503050406030204" pitchFamily="18" charset="0"/>
                                      </a:rPr>
                                    </m:ctrlPr>
                                  </m:sSupPr>
                                  <m:e>
                                    <m:r>
                                      <a:rPr lang="en-US" altLang="ko-KR" i="1">
                                        <a:latin typeface="Cambria Math" panose="02040503050406030204" pitchFamily="18" charset="0"/>
                                      </a:rPr>
                                      <m:t>𝑅</m:t>
                                    </m:r>
                                  </m:e>
                                  <m:sup>
                                    <m:r>
                                      <a:rPr lang="en-US" altLang="ko-KR" i="1">
                                        <a:latin typeface="Cambria Math" panose="02040503050406030204" pitchFamily="18" charset="0"/>
                                      </a:rPr>
                                      <m:t>′</m:t>
                                    </m:r>
                                  </m:sup>
                                </m:sSup>
                                <m:r>
                                  <a:rPr lang="en-US" altLang="ko-KR" i="1">
                                    <a:latin typeface="Cambria Math" panose="02040503050406030204" pitchFamily="18" charset="0"/>
                                  </a:rPr>
                                  <m:t>=</m:t>
                                </m:r>
                                <m:r>
                                  <a:rPr lang="en-US" altLang="ko-KR" i="1">
                                    <a:latin typeface="Cambria Math" panose="02040503050406030204" pitchFamily="18" charset="0"/>
                                  </a:rPr>
                                  <m:t>𝑅</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1−0.0833</m:t>
                                    </m:r>
                                    <m:d>
                                      <m:dPr>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𝛽</m:t>
                                            </m:r>
                                            <m:r>
                                              <a:rPr lang="en-US" altLang="ko-KR" i="1">
                                                <a:latin typeface="Cambria Math" panose="02040503050406030204" pitchFamily="18" charset="0"/>
                                              </a:rPr>
                                              <m:t>𝑝</m:t>
                                            </m:r>
                                          </m:sub>
                                        </m:sSub>
                                        <m:r>
                                          <a:rPr lang="en-US" altLang="ko-KR" i="1">
                                            <a:latin typeface="Cambria Math" panose="02040503050406030204" pitchFamily="18" charset="0"/>
                                          </a:rPr>
                                          <m:t>−</m:t>
                                        </m:r>
                                        <m:sSub>
                                          <m:sSubPr>
                                            <m:ctrlPr>
                                              <a:rPr lang="en-US" altLang="ko-KR" i="1">
                                                <a:latin typeface="Cambria Math" panose="02040503050406030204" pitchFamily="18" charset="0"/>
                                              </a:rPr>
                                            </m:ctrlPr>
                                          </m:sSubPr>
                                          <m:e>
                                            <m:r>
                                              <a:rPr lang="en-US" altLang="ko-KR" i="1">
                                                <a:latin typeface="Cambria Math" panose="02040503050406030204" pitchFamily="18" charset="0"/>
                                              </a:rPr>
                                              <m:t>𝑍</m:t>
                                            </m:r>
                                          </m:e>
                                          <m:sub>
                                            <m:r>
                                              <a:rPr lang="en-US" altLang="ko-KR" i="1">
                                                <a:latin typeface="Cambria Math" panose="02040503050406030204" pitchFamily="18" charset="0"/>
                                              </a:rPr>
                                              <m:t>𝑝</m:t>
                                            </m:r>
                                          </m:sub>
                                        </m:sSub>
                                      </m:e>
                                    </m:d>
                                  </m:e>
                                </m:d>
                                <m:r>
                                  <a:rPr lang="en-US" altLang="ko-KR" b="0" i="1" smtClean="0">
                                    <a:latin typeface="Cambria Math" panose="02040503050406030204" pitchFamily="18" charset="0"/>
                                  </a:rPr>
                                  <m:t>    </m:t>
                                </m:r>
                                <m:r>
                                  <a:rPr lang="en-US" altLang="ko-KR" i="1">
                                    <a:latin typeface="Cambria Math" panose="02040503050406030204" pitchFamily="18" charset="0"/>
                                  </a:rPr>
                                  <m:t>𝑓𝑜𝑟</m:t>
                                </m:r>
                                <m:r>
                                  <a:rPr lang="en-US" altLang="ko-KR" i="1">
                                    <a:latin typeface="Cambria Math" panose="02040503050406030204" pitchFamily="18" charset="0"/>
                                  </a:rPr>
                                  <m:t>  </m:t>
                                </m:r>
                                <m:r>
                                  <a:rPr lang="en-US" altLang="ko-KR" b="0" i="1" smtClean="0">
                                    <a:latin typeface="Cambria Math" panose="02040503050406030204" pitchFamily="18" charset="0"/>
                                  </a:rPr>
                                  <m:t>𝑛</m:t>
                                </m:r>
                                <m:r>
                                  <a:rPr lang="en-US" altLang="ko-KR" b="0" i="1" smtClean="0">
                                    <a:latin typeface="Cambria Math" panose="02040503050406030204" pitchFamily="18" charset="0"/>
                                  </a:rPr>
                                  <m:t> </m:t>
                                </m:r>
                                <m:r>
                                  <a:rPr lang="en-US" altLang="ko-KR" b="0" i="1" smtClean="0">
                                    <a:latin typeface="Cambria Math" panose="02040503050406030204" pitchFamily="18" charset="0"/>
                                  </a:rPr>
                                  <m:t>𝑟𝑖𝑐h</m:t>
                                </m:r>
                                <m:r>
                                  <a:rPr lang="en-US" altLang="ko-KR" b="0" i="1" smtClean="0">
                                    <a:latin typeface="Cambria Math" panose="02040503050406030204" pitchFamily="18" charset="0"/>
                                  </a:rPr>
                                  <m:t> </m:t>
                                </m:r>
                                <m:r>
                                  <a:rPr lang="en-US" altLang="ko-KR" b="0" i="1" smtClean="0">
                                    <a:latin typeface="Cambria Math" panose="02040503050406030204" pitchFamily="18" charset="0"/>
                                  </a:rPr>
                                  <m:t>𝑝𝑟𝑜𝑗𝑒𝑐𝑡𝑖𝑙𝑒</m:t>
                                </m:r>
                                <m:r>
                                  <a:rPr lang="en-US" altLang="ko-KR" b="0" i="1" smtClean="0">
                                    <a:latin typeface="Cambria Math" panose="02040503050406030204" pitchFamily="18" charset="0"/>
                                  </a:rPr>
                                  <m:t> </m:t>
                                </m:r>
                              </m:e>
                            </m:eqArr>
                          </m:e>
                        </m:d>
                      </m:oMath>
                    </m:oMathPara>
                  </a14:m>
                  <a:endParaRPr lang="ko-KR" altLang="en-US" i="1" dirty="0"/>
                </a:p>
              </p:txBody>
            </p:sp>
          </mc:Choice>
          <mc:Fallback xmlns="">
            <p:sp>
              <p:nvSpPr>
                <p:cNvPr id="35" name="TextBox 34">
                  <a:extLst>
                    <a:ext uri="{FF2B5EF4-FFF2-40B4-BE49-F238E27FC236}">
                      <a16:creationId xmlns:a16="http://schemas.microsoft.com/office/drawing/2014/main" id="{F3D8A11D-4488-438A-A898-C8101FD8A033}"/>
                    </a:ext>
                  </a:extLst>
                </p:cNvPr>
                <p:cNvSpPr txBox="1">
                  <a:spLocks noRot="1" noChangeAspect="1" noMove="1" noResize="1" noEditPoints="1" noAdjustHandles="1" noChangeArrowheads="1" noChangeShapeType="1" noTextEdit="1"/>
                </p:cNvSpPr>
                <p:nvPr/>
              </p:nvSpPr>
              <p:spPr>
                <a:xfrm>
                  <a:off x="7547361" y="1806424"/>
                  <a:ext cx="5875390" cy="976614"/>
                </a:xfrm>
                <a:prstGeom prst="rect">
                  <a:avLst/>
                </a:prstGeom>
                <a:blipFill>
                  <a:blip r:embed="rId18"/>
                  <a:stretch>
                    <a:fillRect/>
                  </a:stretch>
                </a:blipFill>
              </p:spPr>
              <p:txBody>
                <a:bodyPr/>
                <a:lstStyle/>
                <a:p>
                  <a:r>
                    <a:rPr lang="ko-KR" altLang="en-US">
                      <a:noFill/>
                    </a:rPr>
                    <a:t> </a:t>
                  </a:r>
                </a:p>
              </p:txBody>
            </p:sp>
          </mc:Fallback>
        </mc:AlternateContent>
        <p:grpSp>
          <p:nvGrpSpPr>
            <p:cNvPr id="9" name="그룹 8">
              <a:extLst>
                <a:ext uri="{FF2B5EF4-FFF2-40B4-BE49-F238E27FC236}">
                  <a16:creationId xmlns:a16="http://schemas.microsoft.com/office/drawing/2014/main" id="{C46C465E-7C26-4865-AF01-3D557007DC35}"/>
                </a:ext>
              </a:extLst>
            </p:cNvPr>
            <p:cNvGrpSpPr/>
            <p:nvPr/>
          </p:nvGrpSpPr>
          <p:grpSpPr>
            <a:xfrm>
              <a:off x="7561075" y="615142"/>
              <a:ext cx="3145054" cy="760232"/>
              <a:chOff x="7788285" y="4160032"/>
              <a:chExt cx="3145054" cy="760232"/>
            </a:xfrm>
          </p:grpSpPr>
          <p:sp>
            <p:nvSpPr>
              <p:cNvPr id="46" name="TextBox 45">
                <a:extLst>
                  <a:ext uri="{FF2B5EF4-FFF2-40B4-BE49-F238E27FC236}">
                    <a16:creationId xmlns:a16="http://schemas.microsoft.com/office/drawing/2014/main" id="{C9A468AD-E8F9-4F27-AD12-27E89A0981CC}"/>
                  </a:ext>
                </a:extLst>
              </p:cNvPr>
              <p:cNvSpPr txBox="1"/>
              <p:nvPr/>
            </p:nvSpPr>
            <p:spPr>
              <a:xfrm>
                <a:off x="7836000" y="4160032"/>
                <a:ext cx="3097339" cy="369332"/>
              </a:xfrm>
              <a:prstGeom prst="rect">
                <a:avLst/>
              </a:prstGeom>
              <a:noFill/>
            </p:spPr>
            <p:txBody>
              <a:bodyPr wrap="square">
                <a:spAutoFit/>
              </a:bodyPr>
              <a:lstStyle/>
              <a:p>
                <a:r>
                  <a:rPr lang="en-US" altLang="ko-KR" sz="1800" dirty="0"/>
                  <a:t>Width parameter R</a:t>
                </a:r>
                <a:endParaRPr lang="en-US" altLang="ko-KR" sz="1800" baseline="-25000"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3F865D5-7629-44D6-9861-183D3C280F07}"/>
                      </a:ext>
                    </a:extLst>
                  </p:cNvPr>
                  <p:cNvSpPr txBox="1"/>
                  <p:nvPr/>
                </p:nvSpPr>
                <p:spPr>
                  <a:xfrm>
                    <a:off x="7788285" y="4550932"/>
                    <a:ext cx="184736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𝑙𝑛𝑅</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𝑅</m:t>
                              </m:r>
                            </m:e>
                            <m:sub>
                              <m:r>
                                <a:rPr lang="en-US" altLang="ko-KR" b="0" i="1" smtClean="0">
                                  <a:latin typeface="Cambria Math" panose="02040503050406030204" pitchFamily="18" charset="0"/>
                                </a:rPr>
                                <m:t>1</m:t>
                              </m:r>
                            </m:sub>
                          </m:sSub>
                        </m:oMath>
                      </m:oMathPara>
                    </a14:m>
                    <a:endParaRPr lang="ko-KR" altLang="en-US" i="1" dirty="0"/>
                  </a:p>
                </p:txBody>
              </p:sp>
            </mc:Choice>
            <mc:Fallback xmlns="">
              <p:sp>
                <p:nvSpPr>
                  <p:cNvPr id="48" name="TextBox 47">
                    <a:extLst>
                      <a:ext uri="{FF2B5EF4-FFF2-40B4-BE49-F238E27FC236}">
                        <a16:creationId xmlns:a16="http://schemas.microsoft.com/office/drawing/2014/main" id="{83F865D5-7629-44D6-9861-183D3C280F07}"/>
                      </a:ext>
                    </a:extLst>
                  </p:cNvPr>
                  <p:cNvSpPr txBox="1">
                    <a:spLocks noRot="1" noChangeAspect="1" noMove="1" noResize="1" noEditPoints="1" noAdjustHandles="1" noChangeArrowheads="1" noChangeShapeType="1" noTextEdit="1"/>
                  </p:cNvSpPr>
                  <p:nvPr/>
                </p:nvSpPr>
                <p:spPr>
                  <a:xfrm>
                    <a:off x="7788285" y="4550932"/>
                    <a:ext cx="1847365" cy="369332"/>
                  </a:xfrm>
                  <a:prstGeom prst="rect">
                    <a:avLst/>
                  </a:prstGeom>
                  <a:blipFill>
                    <a:blip r:embed="rId19"/>
                    <a:stretch>
                      <a:fillRect b="-3333"/>
                    </a:stretch>
                  </a:blipFill>
                </p:spPr>
                <p:txBody>
                  <a:bodyPr/>
                  <a:lstStyle/>
                  <a:p>
                    <a:r>
                      <a:rPr lang="ko-KR" altLang="en-US">
                        <a:noFill/>
                      </a:rPr>
                      <a:t> </a:t>
                    </a:r>
                  </a:p>
                </p:txBody>
              </p:sp>
            </mc:Fallback>
          </mc:AlternateContent>
        </p:grpSp>
      </p:grpSp>
      <p:grpSp>
        <p:nvGrpSpPr>
          <p:cNvPr id="18" name="그룹 17">
            <a:extLst>
              <a:ext uri="{FF2B5EF4-FFF2-40B4-BE49-F238E27FC236}">
                <a16:creationId xmlns:a16="http://schemas.microsoft.com/office/drawing/2014/main" id="{E0E4841F-126B-4A5E-814F-62BDD23186B8}"/>
              </a:ext>
            </a:extLst>
          </p:cNvPr>
          <p:cNvGrpSpPr/>
          <p:nvPr/>
        </p:nvGrpSpPr>
        <p:grpSpPr>
          <a:xfrm>
            <a:off x="9278244" y="3304127"/>
            <a:ext cx="2709130" cy="1250156"/>
            <a:chOff x="4352403" y="4890233"/>
            <a:chExt cx="2709130" cy="1250156"/>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1E86FA9-2235-45F5-B760-B0761BD7954A}"/>
                    </a:ext>
                  </a:extLst>
                </p:cNvPr>
                <p:cNvSpPr txBox="1"/>
                <p:nvPr/>
              </p:nvSpPr>
              <p:spPr>
                <a:xfrm>
                  <a:off x="4352403" y="5744127"/>
                  <a:ext cx="2530757" cy="3962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smtClean="0">
                                <a:latin typeface="Cambria Math" panose="02040503050406030204" pitchFamily="18" charset="0"/>
                              </a:rPr>
                              <m:t>𝑈</m:t>
                            </m:r>
                          </m:e>
                          <m:sub>
                            <m:r>
                              <a:rPr lang="en-US" altLang="ko-KR" b="0" i="1" smtClean="0">
                                <a:latin typeface="Cambria Math" panose="02040503050406030204" pitchFamily="18" charset="0"/>
                              </a:rPr>
                              <m:t>𝑝</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1</m:t>
                            </m:r>
                          </m:sub>
                        </m:sSub>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2</m:t>
                            </m:r>
                          </m:sub>
                        </m:sSub>
                        <m:r>
                          <a:rPr lang="en-US" altLang="ko-KR" b="0" i="1" smtClean="0">
                            <a:latin typeface="Cambria Math" panose="02040503050406030204" pitchFamily="18" charset="0"/>
                          </a:rPr>
                          <m:t>𝐴</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𝑈</m:t>
                            </m:r>
                          </m:e>
                          <m:sub>
                            <m:r>
                              <a:rPr lang="en-US" altLang="ko-KR" b="0" i="1" smtClean="0">
                                <a:latin typeface="Cambria Math" panose="02040503050406030204" pitchFamily="18" charset="0"/>
                              </a:rPr>
                              <m:t>3</m:t>
                            </m:r>
                          </m:sub>
                        </m:sSub>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𝐴</m:t>
                            </m:r>
                          </m:e>
                          <m:sup>
                            <m:r>
                              <a:rPr lang="en-US" altLang="ko-KR" b="0" i="1" smtClean="0">
                                <a:latin typeface="Cambria Math" panose="02040503050406030204" pitchFamily="18" charset="0"/>
                              </a:rPr>
                              <m:t>3</m:t>
                            </m:r>
                          </m:sup>
                        </m:sSup>
                      </m:oMath>
                    </m:oMathPara>
                  </a14:m>
                  <a:endParaRPr lang="ko-KR" altLang="en-US" i="1" dirty="0"/>
                </a:p>
              </p:txBody>
            </p:sp>
          </mc:Choice>
          <mc:Fallback xmlns="">
            <p:sp>
              <p:nvSpPr>
                <p:cNvPr id="36" name="TextBox 35">
                  <a:extLst>
                    <a:ext uri="{FF2B5EF4-FFF2-40B4-BE49-F238E27FC236}">
                      <a16:creationId xmlns:a16="http://schemas.microsoft.com/office/drawing/2014/main" id="{51E86FA9-2235-45F5-B760-B0761BD7954A}"/>
                    </a:ext>
                  </a:extLst>
                </p:cNvPr>
                <p:cNvSpPr txBox="1">
                  <a:spLocks noRot="1" noChangeAspect="1" noMove="1" noResize="1" noEditPoints="1" noAdjustHandles="1" noChangeArrowheads="1" noChangeShapeType="1" noTextEdit="1"/>
                </p:cNvSpPr>
                <p:nvPr/>
              </p:nvSpPr>
              <p:spPr>
                <a:xfrm>
                  <a:off x="4352403" y="5744127"/>
                  <a:ext cx="2530757" cy="396262"/>
                </a:xfrm>
                <a:prstGeom prst="rect">
                  <a:avLst/>
                </a:prstGeom>
                <a:blipFill>
                  <a:blip r:embed="rId20"/>
                  <a:stretch>
                    <a:fillRect b="-4615"/>
                  </a:stretch>
                </a:blipFill>
              </p:spPr>
              <p:txBody>
                <a:bodyPr/>
                <a:lstStyle/>
                <a:p>
                  <a:r>
                    <a:rPr lang="ko-KR" altLang="en-US">
                      <a:noFill/>
                    </a:rPr>
                    <a:t> </a:t>
                  </a:r>
                </a:p>
              </p:txBody>
            </p:sp>
          </mc:Fallback>
        </mc:AlternateContent>
        <p:sp>
          <p:nvSpPr>
            <p:cNvPr id="49" name="TextBox 48">
              <a:extLst>
                <a:ext uri="{FF2B5EF4-FFF2-40B4-BE49-F238E27FC236}">
                  <a16:creationId xmlns:a16="http://schemas.microsoft.com/office/drawing/2014/main" id="{B9001EA2-A21E-42E6-B4E8-0C367F55E17A}"/>
                </a:ext>
              </a:extLst>
            </p:cNvPr>
            <p:cNvSpPr txBox="1"/>
            <p:nvPr/>
          </p:nvSpPr>
          <p:spPr>
            <a:xfrm>
              <a:off x="4365836" y="4890233"/>
              <a:ext cx="2695697" cy="369332"/>
            </a:xfrm>
            <a:prstGeom prst="rect">
              <a:avLst/>
            </a:prstGeom>
            <a:noFill/>
          </p:spPr>
          <p:txBody>
            <a:bodyPr wrap="square">
              <a:spAutoFit/>
            </a:bodyPr>
            <a:lstStyle/>
            <a:p>
              <a:r>
                <a:rPr lang="en-US" altLang="ko-KR" sz="1800" dirty="0"/>
                <a:t>n/p-rich slope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6659699E-F6EA-4CBF-A3F1-2DDA902AE403}"/>
                    </a:ext>
                  </a:extLst>
                </p:cNvPr>
                <p:cNvSpPr txBox="1"/>
                <p:nvPr/>
              </p:nvSpPr>
              <p:spPr>
                <a:xfrm>
                  <a:off x="4352403" y="5318665"/>
                  <a:ext cx="1266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i="1" smtClean="0">
                                <a:latin typeface="Cambria Math" panose="02040503050406030204" pitchFamily="18" charset="0"/>
                              </a:rPr>
                              <m:t>𝑈</m:t>
                            </m:r>
                          </m:e>
                          <m:sub>
                            <m:r>
                              <a:rPr lang="en-US" altLang="ko-KR" b="0" i="1" smtClean="0">
                                <a:latin typeface="Cambria Math" panose="02040503050406030204" pitchFamily="18" charset="0"/>
                              </a:rPr>
                              <m:t>𝑛</m:t>
                            </m:r>
                          </m:sub>
                        </m:sSub>
                        <m:r>
                          <a:rPr lang="en-US" altLang="ko-KR" b="0" i="1" smtClean="0">
                            <a:latin typeface="Cambria Math" panose="02040503050406030204" pitchFamily="18" charset="0"/>
                          </a:rPr>
                          <m:t>=1.65</m:t>
                        </m:r>
                      </m:oMath>
                    </m:oMathPara>
                  </a14:m>
                  <a:endParaRPr lang="ko-KR" altLang="en-US" i="1" dirty="0"/>
                </a:p>
              </p:txBody>
            </p:sp>
          </mc:Choice>
          <mc:Fallback xmlns="">
            <p:sp>
              <p:nvSpPr>
                <p:cNvPr id="51" name="TextBox 50">
                  <a:extLst>
                    <a:ext uri="{FF2B5EF4-FFF2-40B4-BE49-F238E27FC236}">
                      <a16:creationId xmlns:a16="http://schemas.microsoft.com/office/drawing/2014/main" id="{6659699E-F6EA-4CBF-A3F1-2DDA902AE403}"/>
                    </a:ext>
                  </a:extLst>
                </p:cNvPr>
                <p:cNvSpPr txBox="1">
                  <a:spLocks noRot="1" noChangeAspect="1" noMove="1" noResize="1" noEditPoints="1" noAdjustHandles="1" noChangeArrowheads="1" noChangeShapeType="1" noTextEdit="1"/>
                </p:cNvSpPr>
                <p:nvPr/>
              </p:nvSpPr>
              <p:spPr>
                <a:xfrm>
                  <a:off x="4352403" y="5318665"/>
                  <a:ext cx="1266629" cy="369332"/>
                </a:xfrm>
                <a:prstGeom prst="rect">
                  <a:avLst/>
                </a:prstGeom>
                <a:blipFill>
                  <a:blip r:embed="rId21"/>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71282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6</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2769476"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Introduction (Cont.)</a:t>
            </a:r>
            <a:endParaRPr lang="ko-KR" altLang="en-US" sz="2400" dirty="0"/>
          </a:p>
        </p:txBody>
      </p:sp>
      <p:sp>
        <p:nvSpPr>
          <p:cNvPr id="24" name="TextBox 23">
            <a:extLst>
              <a:ext uri="{FF2B5EF4-FFF2-40B4-BE49-F238E27FC236}">
                <a16:creationId xmlns:a16="http://schemas.microsoft.com/office/drawing/2014/main" id="{C20B0F1A-34EA-4063-A947-FE7BC1D95B01}"/>
              </a:ext>
            </a:extLst>
          </p:cNvPr>
          <p:cNvSpPr txBox="1"/>
          <p:nvPr/>
        </p:nvSpPr>
        <p:spPr>
          <a:xfrm>
            <a:off x="320862" y="620012"/>
            <a:ext cx="11702896" cy="3410870"/>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2000" dirty="0"/>
              <a:t>The predicting power of EPAX and AA model is not strong enough for specific very neutron rich nuclei</a:t>
            </a:r>
          </a:p>
          <a:p>
            <a:pPr>
              <a:lnSpc>
                <a:spcPct val="150000"/>
              </a:lnSpc>
            </a:pPr>
            <a:r>
              <a:rPr lang="en-US" altLang="ko-KR" sz="1800" dirty="0"/>
              <a:t>e.g. target dependence is not taken</a:t>
            </a:r>
            <a:r>
              <a:rPr lang="ko-KR" altLang="en-US" sz="1800" dirty="0"/>
              <a:t> </a:t>
            </a:r>
            <a:r>
              <a:rPr lang="en-US" altLang="ko-KR" sz="1800" dirty="0"/>
              <a:t>into</a:t>
            </a:r>
            <a:r>
              <a:rPr lang="ko-KR" altLang="en-US" sz="1800" dirty="0"/>
              <a:t> </a:t>
            </a:r>
            <a:r>
              <a:rPr lang="en-US" altLang="ko-KR" sz="1800" dirty="0"/>
              <a:t>account in these models</a:t>
            </a:r>
          </a:p>
          <a:p>
            <a:pPr>
              <a:lnSpc>
                <a:spcPct val="150000"/>
              </a:lnSpc>
            </a:pPr>
            <a:r>
              <a:rPr lang="en-US" altLang="ko-KR" sz="1800" dirty="0"/>
              <a:t>However, strong target dependence of production yields on N/Z ratio was found </a:t>
            </a:r>
            <a:r>
              <a:rPr lang="en-US" altLang="ko-KR" sz="1800" dirty="0">
                <a:solidFill>
                  <a:srgbClr val="C00000"/>
                </a:solidFill>
              </a:rPr>
              <a:t>(X)</a:t>
            </a:r>
          </a:p>
          <a:p>
            <a:pPr>
              <a:lnSpc>
                <a:spcPct val="150000"/>
              </a:lnSpc>
            </a:pPr>
            <a:r>
              <a:rPr lang="en-US" altLang="ko-KR" sz="1800" dirty="0">
                <a:solidFill>
                  <a:srgbClr val="C00000"/>
                </a:solidFill>
              </a:rPr>
              <a:t>Therefore, it is of great interest to determine whether XS measured with different targets factorize in projectile fragmentation at intermediate energies</a:t>
            </a:r>
          </a:p>
          <a:p>
            <a:pPr>
              <a:lnSpc>
                <a:spcPct val="150000"/>
              </a:lnSpc>
            </a:pPr>
            <a:r>
              <a:rPr lang="en-US" altLang="ko-KR" sz="1800" dirty="0">
                <a:solidFill>
                  <a:srgbClr val="C00000"/>
                </a:solidFill>
              </a:rPr>
              <a:t>It is necessary to understand reaction mechanisms fully and to learn the systematic behaviors of XSs for enhancement of predictive power</a:t>
            </a:r>
          </a:p>
          <a:p>
            <a:pPr>
              <a:lnSpc>
                <a:spcPct val="150000"/>
              </a:lnSpc>
            </a:pPr>
            <a:r>
              <a:rPr lang="en-US" altLang="ko-KR" sz="1800" dirty="0"/>
              <a:t>It requires precise measurement of fragment momentum distribution and production XS</a:t>
            </a:r>
          </a:p>
        </p:txBody>
      </p:sp>
    </p:spTree>
    <p:extLst>
      <p:ext uri="{BB962C8B-B14F-4D97-AF65-F5344CB8AC3E}">
        <p14:creationId xmlns:p14="http://schemas.microsoft.com/office/powerpoint/2010/main" val="120427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그림 1028">
            <a:extLst>
              <a:ext uri="{FF2B5EF4-FFF2-40B4-BE49-F238E27FC236}">
                <a16:creationId xmlns:a16="http://schemas.microsoft.com/office/drawing/2014/main" id="{DD2966E6-F1A7-4573-8427-89FE583E1037}"/>
              </a:ext>
            </a:extLst>
          </p:cNvPr>
          <p:cNvPicPr>
            <a:picLocks noChangeAspect="1"/>
          </p:cNvPicPr>
          <p:nvPr/>
        </p:nvPicPr>
        <p:blipFill>
          <a:blip r:embed="rId2"/>
          <a:stretch>
            <a:fillRect/>
          </a:stretch>
        </p:blipFill>
        <p:spPr>
          <a:xfrm>
            <a:off x="8267796" y="0"/>
            <a:ext cx="3365397" cy="997904"/>
          </a:xfrm>
          <a:prstGeom prst="rect">
            <a:avLst/>
          </a:prstGeom>
        </p:spPr>
      </p:pic>
      <p:sp>
        <p:nvSpPr>
          <p:cNvPr id="2" name="슬라이드 번호 개체 틀 1">
            <a:extLst>
              <a:ext uri="{FF2B5EF4-FFF2-40B4-BE49-F238E27FC236}">
                <a16:creationId xmlns:a16="http://schemas.microsoft.com/office/drawing/2014/main" id="{A445FEBD-2AF1-4415-989D-091EA3281E0C}"/>
              </a:ext>
            </a:extLst>
          </p:cNvPr>
          <p:cNvSpPr>
            <a:spLocks noGrp="1"/>
          </p:cNvSpPr>
          <p:nvPr>
            <p:ph type="sldNum" sz="quarter" idx="12"/>
          </p:nvPr>
        </p:nvSpPr>
        <p:spPr/>
        <p:txBody>
          <a:bodyPr/>
          <a:lstStyle/>
          <a:p>
            <a:fld id="{8BA1AD79-10DC-4FFB-ABEA-6606848873D2}" type="slidenum">
              <a:rPr lang="ko-KR" altLang="en-US" smtClean="0"/>
              <a:pPr/>
              <a:t>7</a:t>
            </a:fld>
            <a:endParaRPr lang="ko-KR" altLang="en-US" dirty="0"/>
          </a:p>
        </p:txBody>
      </p:sp>
      <p:sp>
        <p:nvSpPr>
          <p:cNvPr id="7" name="TextBox 6">
            <a:extLst>
              <a:ext uri="{FF2B5EF4-FFF2-40B4-BE49-F238E27FC236}">
                <a16:creationId xmlns:a16="http://schemas.microsoft.com/office/drawing/2014/main" id="{A2166FC1-A669-4846-ACBF-CD252941E3ED}"/>
              </a:ext>
            </a:extLst>
          </p:cNvPr>
          <p:cNvSpPr txBox="1"/>
          <p:nvPr/>
        </p:nvSpPr>
        <p:spPr>
          <a:xfrm>
            <a:off x="618301" y="132039"/>
            <a:ext cx="2824812"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Experimental Setup</a:t>
            </a:r>
            <a:endParaRPr lang="ko-KR" altLang="en-US" sz="2400" dirty="0"/>
          </a:p>
        </p:txBody>
      </p:sp>
      <p:sp>
        <p:nvSpPr>
          <p:cNvPr id="8" name="TextBox 7">
            <a:extLst>
              <a:ext uri="{FF2B5EF4-FFF2-40B4-BE49-F238E27FC236}">
                <a16:creationId xmlns:a16="http://schemas.microsoft.com/office/drawing/2014/main" id="{9A03E16B-2416-49BA-8043-E3CF8DD82385}"/>
              </a:ext>
            </a:extLst>
          </p:cNvPr>
          <p:cNvSpPr txBox="1"/>
          <p:nvPr/>
        </p:nvSpPr>
        <p:spPr>
          <a:xfrm>
            <a:off x="320862" y="620012"/>
            <a:ext cx="11702896" cy="496674"/>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2000" dirty="0"/>
              <a:t>100 MeV/u </a:t>
            </a:r>
            <a:r>
              <a:rPr lang="en-US" altLang="ko-KR" sz="2000" baseline="30000" dirty="0"/>
              <a:t>40</a:t>
            </a:r>
            <a:r>
              <a:rPr lang="en-US" altLang="ko-KR" sz="2000" dirty="0"/>
              <a:t>Ar + </a:t>
            </a:r>
            <a:r>
              <a:rPr lang="en-US" altLang="ko-KR" sz="2000" baseline="30000" dirty="0"/>
              <a:t>9</a:t>
            </a:r>
            <a:r>
              <a:rPr lang="en-US" altLang="ko-KR" sz="2000" dirty="0"/>
              <a:t>Be (95 mg/cm</a:t>
            </a:r>
            <a:r>
              <a:rPr lang="en-US" altLang="ko-KR" sz="2000" baseline="30000" dirty="0"/>
              <a:t>2</a:t>
            </a:r>
            <a:r>
              <a:rPr lang="en-US" altLang="ko-KR" sz="2000" dirty="0"/>
              <a:t>) &amp; </a:t>
            </a:r>
            <a:r>
              <a:rPr lang="en-US" altLang="ko-KR" sz="2000" baseline="30000" dirty="0" err="1"/>
              <a:t>nat</a:t>
            </a:r>
            <a:r>
              <a:rPr lang="en-US" altLang="ko-KR" sz="2000" dirty="0" err="1"/>
              <a:t>Ta</a:t>
            </a:r>
            <a:r>
              <a:rPr lang="en-US" altLang="ko-KR" sz="2000" dirty="0"/>
              <a:t> (17 mg/cm</a:t>
            </a:r>
            <a:r>
              <a:rPr lang="en-US" altLang="ko-KR" sz="2000" baseline="30000" dirty="0"/>
              <a:t>2</a:t>
            </a:r>
            <a:r>
              <a:rPr lang="en-US" altLang="ko-KR" sz="2000" dirty="0"/>
              <a:t>) with </a:t>
            </a:r>
            <a:r>
              <a:rPr lang="en-US" altLang="ko-KR" sz="2000" b="1" dirty="0"/>
              <a:t>RIKEN-RIPS</a:t>
            </a:r>
          </a:p>
        </p:txBody>
      </p:sp>
      <p:pic>
        <p:nvPicPr>
          <p:cNvPr id="24" name="그림 23">
            <a:extLst>
              <a:ext uri="{FF2B5EF4-FFF2-40B4-BE49-F238E27FC236}">
                <a16:creationId xmlns:a16="http://schemas.microsoft.com/office/drawing/2014/main" id="{ABAF0B0F-FCF4-43E1-B8AF-375D886CED93}"/>
              </a:ext>
            </a:extLst>
          </p:cNvPr>
          <p:cNvPicPr>
            <a:picLocks noChangeAspect="1"/>
          </p:cNvPicPr>
          <p:nvPr/>
        </p:nvPicPr>
        <p:blipFill>
          <a:blip r:embed="rId3"/>
          <a:stretch>
            <a:fillRect/>
          </a:stretch>
        </p:blipFill>
        <p:spPr>
          <a:xfrm>
            <a:off x="5539130" y="1116686"/>
            <a:ext cx="5983168" cy="5361729"/>
          </a:xfrm>
          <a:prstGeom prst="rect">
            <a:avLst/>
          </a:prstGeom>
          <a:ln>
            <a:noFill/>
          </a:ln>
          <a:effectLst>
            <a:outerShdw blurRad="50800" dist="38100" dir="2700000" algn="tl" rotWithShape="0">
              <a:prstClr val="black">
                <a:alpha val="40000"/>
              </a:prstClr>
            </a:outerShdw>
          </a:effectLst>
        </p:spPr>
      </p:pic>
      <p:grpSp>
        <p:nvGrpSpPr>
          <p:cNvPr id="1027" name="그룹 1026">
            <a:extLst>
              <a:ext uri="{FF2B5EF4-FFF2-40B4-BE49-F238E27FC236}">
                <a16:creationId xmlns:a16="http://schemas.microsoft.com/office/drawing/2014/main" id="{46810ED6-870F-4B67-8DF7-359AF9AB3CCC}"/>
              </a:ext>
            </a:extLst>
          </p:cNvPr>
          <p:cNvGrpSpPr/>
          <p:nvPr/>
        </p:nvGrpSpPr>
        <p:grpSpPr>
          <a:xfrm>
            <a:off x="153748" y="3206723"/>
            <a:ext cx="5505373" cy="3519238"/>
            <a:chOff x="153748" y="3153590"/>
            <a:chExt cx="5505373" cy="3519238"/>
          </a:xfrm>
        </p:grpSpPr>
        <p:pic>
          <p:nvPicPr>
            <p:cNvPr id="1026" name="Picture 2" descr="The RIKEN RI Beam Factory - ppt download">
              <a:extLst>
                <a:ext uri="{FF2B5EF4-FFF2-40B4-BE49-F238E27FC236}">
                  <a16:creationId xmlns:a16="http://schemas.microsoft.com/office/drawing/2014/main" id="{BEAF5F84-83DF-4E5A-A9BD-A33D6BC5B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87" y="3153590"/>
              <a:ext cx="4692318" cy="351923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그룹 28">
              <a:extLst>
                <a:ext uri="{FF2B5EF4-FFF2-40B4-BE49-F238E27FC236}">
                  <a16:creationId xmlns:a16="http://schemas.microsoft.com/office/drawing/2014/main" id="{DDF0E88D-C731-4CFF-BE2F-7E638C7EFB96}"/>
                </a:ext>
              </a:extLst>
            </p:cNvPr>
            <p:cNvGrpSpPr/>
            <p:nvPr/>
          </p:nvGrpSpPr>
          <p:grpSpPr>
            <a:xfrm>
              <a:off x="153748" y="3722394"/>
              <a:ext cx="5505373" cy="827788"/>
              <a:chOff x="8478461" y="588793"/>
              <a:chExt cx="3760245" cy="621929"/>
            </a:xfrm>
          </p:grpSpPr>
          <p:sp>
            <p:nvSpPr>
              <p:cNvPr id="5" name="타원 4">
                <a:extLst>
                  <a:ext uri="{FF2B5EF4-FFF2-40B4-BE49-F238E27FC236}">
                    <a16:creationId xmlns:a16="http://schemas.microsoft.com/office/drawing/2014/main" id="{5ED3139A-0EE5-4090-B9AD-D2EC6ADA5944}"/>
                  </a:ext>
                </a:extLst>
              </p:cNvPr>
              <p:cNvSpPr/>
              <p:nvPr/>
            </p:nvSpPr>
            <p:spPr>
              <a:xfrm>
                <a:off x="8478461" y="653088"/>
                <a:ext cx="935275" cy="55763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9" name="직선 화살표 연결선 8">
                <a:extLst>
                  <a:ext uri="{FF2B5EF4-FFF2-40B4-BE49-F238E27FC236}">
                    <a16:creationId xmlns:a16="http://schemas.microsoft.com/office/drawing/2014/main" id="{6DD5EB48-CFC1-4781-8A74-7F0895F8B989}"/>
                  </a:ext>
                </a:extLst>
              </p:cNvPr>
              <p:cNvCxnSpPr>
                <a:cxnSpLocks/>
              </p:cNvCxnSpPr>
              <p:nvPr/>
            </p:nvCxnSpPr>
            <p:spPr>
              <a:xfrm flipV="1">
                <a:off x="9435355" y="588793"/>
                <a:ext cx="2803351" cy="343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5" name="TextBox 34">
            <a:extLst>
              <a:ext uri="{FF2B5EF4-FFF2-40B4-BE49-F238E27FC236}">
                <a16:creationId xmlns:a16="http://schemas.microsoft.com/office/drawing/2014/main" id="{6F9B5F04-23F2-469A-9663-51D0609C7D16}"/>
              </a:ext>
            </a:extLst>
          </p:cNvPr>
          <p:cNvSpPr txBox="1"/>
          <p:nvPr/>
        </p:nvSpPr>
        <p:spPr>
          <a:xfrm>
            <a:off x="3087371" y="2643247"/>
            <a:ext cx="2571750" cy="553998"/>
          </a:xfrm>
          <a:prstGeom prst="rect">
            <a:avLst/>
          </a:prstGeom>
          <a:solidFill>
            <a:schemeClr val="bg1"/>
          </a:solidFill>
          <a:ln>
            <a:solidFill>
              <a:schemeClr val="tx1"/>
            </a:solidFill>
          </a:ln>
        </p:spPr>
        <p:txBody>
          <a:bodyPr wrap="square">
            <a:spAutoFit/>
          </a:bodyPr>
          <a:lstStyle/>
          <a:p>
            <a:r>
              <a:rPr lang="en-US" altLang="ko-KR" dirty="0">
                <a:latin typeface="Arial" panose="020B0604020202020204" pitchFamily="34" charset="0"/>
                <a:cs typeface="Arial" panose="020B0604020202020204" pitchFamily="34" charset="0"/>
              </a:rPr>
              <a:t>90A &amp; 94A MeV </a:t>
            </a:r>
            <a:r>
              <a:rPr lang="en-US" altLang="ko-KR" baseline="30000" dirty="0">
                <a:latin typeface="Arial" panose="020B0604020202020204" pitchFamily="34" charset="0"/>
                <a:cs typeface="Arial" panose="020B0604020202020204" pitchFamily="34" charset="0"/>
              </a:rPr>
              <a:t>40</a:t>
            </a:r>
            <a:r>
              <a:rPr lang="en-US" altLang="ko-KR" dirty="0">
                <a:latin typeface="Arial" panose="020B0604020202020204" pitchFamily="34" charset="0"/>
                <a:cs typeface="Arial" panose="020B0604020202020204" pitchFamily="34" charset="0"/>
              </a:rPr>
              <a:t>Ar</a:t>
            </a:r>
            <a:r>
              <a:rPr lang="en-US" altLang="ko-KR" baseline="30000" dirty="0">
                <a:latin typeface="Arial" panose="020B0604020202020204" pitchFamily="34" charset="0"/>
                <a:cs typeface="Arial" panose="020B0604020202020204" pitchFamily="34" charset="0"/>
              </a:rPr>
              <a:t>17+</a:t>
            </a:r>
            <a:r>
              <a:rPr lang="en-US" altLang="ko-KR" dirty="0">
                <a:latin typeface="Arial" panose="020B0604020202020204" pitchFamily="34" charset="0"/>
                <a:cs typeface="Arial" panose="020B0604020202020204" pitchFamily="34" charset="0"/>
              </a:rPr>
              <a:t> </a:t>
            </a:r>
          </a:p>
          <a:p>
            <a:r>
              <a:rPr lang="en-US" altLang="ko-KR" sz="1200" dirty="0">
                <a:latin typeface="Arial" panose="020B0604020202020204" pitchFamily="34" charset="0"/>
                <a:cs typeface="Arial" panose="020B0604020202020204" pitchFamily="34" charset="0"/>
              </a:rPr>
              <a:t>(accelerated by </a:t>
            </a:r>
            <a:r>
              <a:rPr lang="en-US" altLang="ko-KR" sz="1200">
                <a:latin typeface="Arial" panose="020B0604020202020204" pitchFamily="34" charset="0"/>
                <a:cs typeface="Arial" panose="020B0604020202020204" pitchFamily="34" charset="0"/>
              </a:rPr>
              <a:t>ring cyclotron RRC)</a:t>
            </a:r>
            <a:endParaRPr lang="en-US" altLang="ko-KR" sz="12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31DBD766-AFD5-4586-8FE6-07BD1CDEFA43}"/>
              </a:ext>
            </a:extLst>
          </p:cNvPr>
          <p:cNvSpPr txBox="1"/>
          <p:nvPr/>
        </p:nvSpPr>
        <p:spPr>
          <a:xfrm>
            <a:off x="8947554" y="1021861"/>
            <a:ext cx="3019359" cy="1384995"/>
          </a:xfrm>
          <a:prstGeom prst="rect">
            <a:avLst/>
          </a:prstGeom>
          <a:solidFill>
            <a:schemeClr val="bg1"/>
          </a:solidFill>
          <a:ln>
            <a:solidFill>
              <a:schemeClr val="accent6">
                <a:lumMod val="50000"/>
              </a:schemeClr>
            </a:solidFill>
          </a:ln>
        </p:spPr>
        <p:txBody>
          <a:bodyPr wrap="square">
            <a:spAutoFit/>
          </a:bodyPr>
          <a:lstStyle/>
          <a:p>
            <a:r>
              <a:rPr lang="en-US" altLang="ko-KR" sz="1400" b="1" dirty="0">
                <a:solidFill>
                  <a:schemeClr val="accent6">
                    <a:lumMod val="50000"/>
                  </a:schemeClr>
                </a:solidFill>
                <a:latin typeface="Arial" panose="020B0604020202020204" pitchFamily="34" charset="0"/>
                <a:cs typeface="Arial" panose="020B0604020202020204" pitchFamily="34" charset="0"/>
              </a:rPr>
              <a:t>Primary beam monitor</a:t>
            </a:r>
          </a:p>
          <a:p>
            <a:r>
              <a:rPr lang="en-US" altLang="ko-KR" sz="1400" dirty="0">
                <a:solidFill>
                  <a:schemeClr val="accent6">
                    <a:lumMod val="50000"/>
                  </a:schemeClr>
                </a:solidFill>
                <a:latin typeface="Arial" panose="020B0604020202020204" pitchFamily="34" charset="0"/>
                <a:cs typeface="Arial" panose="020B0604020202020204" pitchFamily="34" charset="0"/>
              </a:rPr>
              <a:t>- PS telescope (50 x 50 x 0.5 mm</a:t>
            </a:r>
            <a:r>
              <a:rPr lang="en-US" altLang="ko-KR" sz="1400" baseline="30000" dirty="0">
                <a:solidFill>
                  <a:schemeClr val="accent6">
                    <a:lumMod val="50000"/>
                  </a:schemeClr>
                </a:solidFill>
                <a:latin typeface="Arial" panose="020B0604020202020204" pitchFamily="34" charset="0"/>
                <a:cs typeface="Arial" panose="020B0604020202020204" pitchFamily="34" charset="0"/>
              </a:rPr>
              <a:t>3</a:t>
            </a:r>
            <a:r>
              <a:rPr lang="en-US" altLang="ko-KR" sz="1400" dirty="0">
                <a:solidFill>
                  <a:schemeClr val="accent6">
                    <a:lumMod val="50000"/>
                  </a:schemeClr>
                </a:solidFill>
                <a:latin typeface="Arial" panose="020B0604020202020204" pitchFamily="34" charset="0"/>
                <a:cs typeface="Arial" panose="020B0604020202020204" pitchFamily="34" charset="0"/>
              </a:rPr>
              <a:t>)</a:t>
            </a:r>
          </a:p>
          <a:p>
            <a:r>
              <a:rPr lang="en-US" altLang="ko-KR" sz="1400" dirty="0">
                <a:solidFill>
                  <a:schemeClr val="accent6">
                    <a:lumMod val="50000"/>
                  </a:schemeClr>
                </a:solidFill>
                <a:latin typeface="Arial" panose="020B0604020202020204" pitchFamily="34" charset="0"/>
                <a:cs typeface="Arial" panose="020B0604020202020204" pitchFamily="34" charset="0"/>
              </a:rPr>
              <a:t>- Backward angle: 135</a:t>
            </a:r>
            <a:r>
              <a:rPr lang="en-US" altLang="ko-KR" sz="1400" baseline="30000" dirty="0">
                <a:solidFill>
                  <a:schemeClr val="accent6">
                    <a:lumMod val="50000"/>
                  </a:schemeClr>
                </a:solidFill>
                <a:latin typeface="Arial" panose="020B0604020202020204" pitchFamily="34" charset="0"/>
                <a:cs typeface="Arial" panose="020B0604020202020204" pitchFamily="34" charset="0"/>
              </a:rPr>
              <a:t>o</a:t>
            </a:r>
          </a:p>
          <a:p>
            <a:r>
              <a:rPr lang="en-US" altLang="ko-KR" sz="1400" dirty="0">
                <a:solidFill>
                  <a:schemeClr val="accent6">
                    <a:lumMod val="50000"/>
                  </a:schemeClr>
                </a:solidFill>
                <a:latin typeface="Arial" panose="020B0604020202020204" pitchFamily="34" charset="0"/>
                <a:cs typeface="Arial" panose="020B0604020202020204" pitchFamily="34" charset="0"/>
              </a:rPr>
              <a:t>- Distance from target: 0.5 m </a:t>
            </a:r>
          </a:p>
          <a:p>
            <a:r>
              <a:rPr lang="en-US" altLang="ko-KR" sz="1400" dirty="0">
                <a:solidFill>
                  <a:schemeClr val="accent6">
                    <a:lumMod val="50000"/>
                  </a:schemeClr>
                </a:solidFill>
                <a:latin typeface="Arial" panose="020B0604020202020204" pitchFamily="34" charset="0"/>
                <a:cs typeface="Arial" panose="020B0604020202020204" pitchFamily="34" charset="0"/>
              </a:rPr>
              <a:t>- Triple coincidence</a:t>
            </a:r>
          </a:p>
          <a:p>
            <a:r>
              <a:rPr lang="en-US" altLang="ko-KR" sz="1400" dirty="0">
                <a:solidFill>
                  <a:schemeClr val="accent6">
                    <a:lumMod val="50000"/>
                  </a:schemeClr>
                </a:solidFill>
                <a:latin typeface="Arial" panose="020B0604020202020204" pitchFamily="34" charset="0"/>
                <a:cs typeface="Arial" panose="020B0604020202020204" pitchFamily="34" charset="0"/>
              </a:rPr>
              <a:t>- Calibrated with Faraday cup</a:t>
            </a:r>
          </a:p>
        </p:txBody>
      </p:sp>
      <p:sp>
        <p:nvSpPr>
          <p:cNvPr id="37" name="TextBox 36">
            <a:extLst>
              <a:ext uri="{FF2B5EF4-FFF2-40B4-BE49-F238E27FC236}">
                <a16:creationId xmlns:a16="http://schemas.microsoft.com/office/drawing/2014/main" id="{2BD41955-A9A9-408D-83B8-569855C93A9B}"/>
              </a:ext>
            </a:extLst>
          </p:cNvPr>
          <p:cNvSpPr txBox="1"/>
          <p:nvPr/>
        </p:nvSpPr>
        <p:spPr>
          <a:xfrm>
            <a:off x="225087" y="1263235"/>
            <a:ext cx="4791075" cy="1200329"/>
          </a:xfrm>
          <a:prstGeom prst="rect">
            <a:avLst/>
          </a:prstGeom>
          <a:solidFill>
            <a:schemeClr val="bg1"/>
          </a:solidFill>
          <a:ln>
            <a:solidFill>
              <a:srgbClr val="0000FF"/>
            </a:solidFill>
          </a:ln>
        </p:spPr>
        <p:txBody>
          <a:bodyPr wrap="square">
            <a:spAutoFit/>
          </a:bodyPr>
          <a:lstStyle/>
          <a:p>
            <a:r>
              <a:rPr lang="en-US" altLang="ko-KR" sz="1200" b="1" dirty="0">
                <a:solidFill>
                  <a:srgbClr val="0000FF"/>
                </a:solidFill>
                <a:latin typeface="Arial" panose="020B0604020202020204" pitchFamily="34" charset="0"/>
                <a:cs typeface="Arial" panose="020B0604020202020204" pitchFamily="34" charset="0"/>
              </a:rPr>
              <a:t>Double achromatic spectrometer</a:t>
            </a:r>
          </a:p>
          <a:p>
            <a:r>
              <a:rPr lang="en-US" altLang="ko-KR" sz="1200" dirty="0">
                <a:solidFill>
                  <a:srgbClr val="0000FF"/>
                </a:solidFill>
                <a:latin typeface="Arial" panose="020B0604020202020204" pitchFamily="34" charset="0"/>
                <a:cs typeface="Arial" panose="020B0604020202020204" pitchFamily="34" charset="0"/>
              </a:rPr>
              <a:t>- Angular acceptance (θ, Φ</a:t>
            </a:r>
            <a:r>
              <a:rPr lang="en-US" altLang="ko-KR" sz="1200">
                <a:solidFill>
                  <a:srgbClr val="0000FF"/>
                </a:solidFill>
                <a:latin typeface="Arial" panose="020B0604020202020204" pitchFamily="34" charset="0"/>
                <a:cs typeface="Arial" panose="020B0604020202020204" pitchFamily="34" charset="0"/>
              </a:rPr>
              <a:t>): ±12.5 </a:t>
            </a:r>
            <a:r>
              <a:rPr lang="en-US" altLang="ko-KR" sz="1200" dirty="0" err="1">
                <a:solidFill>
                  <a:srgbClr val="0000FF"/>
                </a:solidFill>
                <a:latin typeface="Arial" panose="020B0604020202020204" pitchFamily="34" charset="0"/>
                <a:cs typeface="Arial" panose="020B0604020202020204" pitchFamily="34" charset="0"/>
              </a:rPr>
              <a:t>mrad</a:t>
            </a:r>
            <a:endParaRPr lang="en-US" altLang="ko-KR" sz="1200" dirty="0">
              <a:solidFill>
                <a:srgbClr val="0000FF"/>
              </a:solidFill>
              <a:latin typeface="Arial" panose="020B0604020202020204" pitchFamily="34" charset="0"/>
              <a:cs typeface="Arial" panose="020B0604020202020204" pitchFamily="34" charset="0"/>
            </a:endParaRPr>
          </a:p>
          <a:p>
            <a:r>
              <a:rPr lang="en-US" altLang="ko-KR" sz="1200" dirty="0">
                <a:solidFill>
                  <a:srgbClr val="0000FF"/>
                </a:solidFill>
                <a:latin typeface="Arial" panose="020B0604020202020204" pitchFamily="34" charset="0"/>
                <a:cs typeface="Arial" panose="020B0604020202020204" pitchFamily="34" charset="0"/>
              </a:rPr>
              <a:t>- Momentum acceptance: </a:t>
            </a:r>
            <a:r>
              <a:rPr lang="en-US" altLang="ko-KR" sz="1200" dirty="0" err="1">
                <a:solidFill>
                  <a:srgbClr val="0000FF"/>
                </a:solidFill>
                <a:latin typeface="Arial" panose="020B0604020202020204" pitchFamily="34" charset="0"/>
                <a:cs typeface="Arial" panose="020B0604020202020204" pitchFamily="34" charset="0"/>
              </a:rPr>
              <a:t>dp</a:t>
            </a:r>
            <a:r>
              <a:rPr lang="en-US" altLang="ko-KR" sz="1200" dirty="0">
                <a:solidFill>
                  <a:srgbClr val="0000FF"/>
                </a:solidFill>
                <a:latin typeface="Arial" panose="020B0604020202020204" pitchFamily="34" charset="0"/>
                <a:cs typeface="Arial" panose="020B0604020202020204" pitchFamily="34" charset="0"/>
              </a:rPr>
              <a:t>/p =1% at F1 with rectangular slit</a:t>
            </a:r>
          </a:p>
          <a:p>
            <a:r>
              <a:rPr lang="en-US" altLang="ko-KR" sz="1200" dirty="0">
                <a:solidFill>
                  <a:srgbClr val="0000FF"/>
                </a:solidFill>
                <a:latin typeface="Arial" panose="020B0604020202020204" pitchFamily="34" charset="0"/>
                <a:cs typeface="Arial" panose="020B0604020202020204" pitchFamily="34" charset="0"/>
              </a:rPr>
              <a:t>- Projectile emitted at 0</a:t>
            </a:r>
            <a:r>
              <a:rPr lang="en-US" altLang="ko-KR" sz="1200" baseline="30000" dirty="0">
                <a:solidFill>
                  <a:srgbClr val="0000FF"/>
                </a:solidFill>
                <a:latin typeface="Arial" panose="020B0604020202020204" pitchFamily="34" charset="0"/>
                <a:cs typeface="Arial" panose="020B0604020202020204" pitchFamily="34" charset="0"/>
              </a:rPr>
              <a:t>o</a:t>
            </a:r>
            <a:r>
              <a:rPr lang="en-US" altLang="ko-KR" sz="1200" dirty="0">
                <a:solidFill>
                  <a:srgbClr val="0000FF"/>
                </a:solidFill>
                <a:latin typeface="Arial" panose="020B0604020202020204" pitchFamily="34" charset="0"/>
                <a:cs typeface="Arial" panose="020B0604020202020204" pitchFamily="34" charset="0"/>
              </a:rPr>
              <a:t> focus to double achromatic focal plane (F2)</a:t>
            </a:r>
          </a:p>
          <a:p>
            <a:r>
              <a:rPr lang="en-US" altLang="ko-KR" sz="1200" dirty="0">
                <a:solidFill>
                  <a:srgbClr val="0000FF"/>
                </a:solidFill>
                <a:latin typeface="Arial" panose="020B0604020202020204" pitchFamily="34" charset="0"/>
                <a:cs typeface="Arial" panose="020B0604020202020204" pitchFamily="34" charset="0"/>
              </a:rPr>
              <a:t>- All fragments in flight are fully stripped (Q = Z)</a:t>
            </a:r>
          </a:p>
          <a:p>
            <a:r>
              <a:rPr lang="en-US" altLang="ko-KR" sz="1200" dirty="0">
                <a:solidFill>
                  <a:srgbClr val="0000FF"/>
                </a:solidFill>
                <a:latin typeface="Arial" panose="020B0604020202020204" pitchFamily="34" charset="0"/>
                <a:cs typeface="Arial" panose="020B0604020202020204" pitchFamily="34" charset="0"/>
              </a:rPr>
              <a:t>- D1 &amp; D2 magnetic rigidity (</a:t>
            </a:r>
            <a:r>
              <a:rPr lang="en-US" altLang="ko-KR" sz="1200" dirty="0" err="1">
                <a:solidFill>
                  <a:srgbClr val="0000FF"/>
                </a:solidFill>
                <a:latin typeface="Arial" panose="020B0604020202020204" pitchFamily="34" charset="0"/>
                <a:cs typeface="Arial" panose="020B0604020202020204" pitchFamily="34" charset="0"/>
              </a:rPr>
              <a:t>Bρ</a:t>
            </a:r>
            <a:r>
              <a:rPr lang="en-US" altLang="ko-KR" sz="1200" dirty="0">
                <a:solidFill>
                  <a:srgbClr val="0000FF"/>
                </a:solidFill>
                <a:latin typeface="Arial" panose="020B0604020202020204" pitchFamily="34" charset="0"/>
                <a:cs typeface="Arial" panose="020B0604020202020204" pitchFamily="34" charset="0"/>
              </a:rPr>
              <a:t>): 2.520 – 4.068 Tm</a:t>
            </a:r>
          </a:p>
        </p:txBody>
      </p:sp>
      <p:sp>
        <p:nvSpPr>
          <p:cNvPr id="42" name="TextBox 41">
            <a:extLst>
              <a:ext uri="{FF2B5EF4-FFF2-40B4-BE49-F238E27FC236}">
                <a16:creationId xmlns:a16="http://schemas.microsoft.com/office/drawing/2014/main" id="{CAFA5CB0-DB50-48E0-8476-C06129E6906A}"/>
              </a:ext>
            </a:extLst>
          </p:cNvPr>
          <p:cNvSpPr txBox="1"/>
          <p:nvPr/>
        </p:nvSpPr>
        <p:spPr>
          <a:xfrm>
            <a:off x="4790537" y="4232209"/>
            <a:ext cx="3228585" cy="1815882"/>
          </a:xfrm>
          <a:prstGeom prst="rect">
            <a:avLst/>
          </a:prstGeom>
          <a:solidFill>
            <a:schemeClr val="bg1"/>
          </a:solidFill>
          <a:ln>
            <a:solidFill>
              <a:srgbClr val="00B0F0"/>
            </a:solidFill>
          </a:ln>
        </p:spPr>
        <p:txBody>
          <a:bodyPr wrap="square">
            <a:spAutoFit/>
          </a:bodyPr>
          <a:lstStyle/>
          <a:p>
            <a:r>
              <a:rPr lang="en-US" altLang="ko-KR" sz="1400" b="1" dirty="0">
                <a:solidFill>
                  <a:srgbClr val="00B0F0"/>
                </a:solidFill>
                <a:latin typeface="Arial" panose="020B0604020202020204" pitchFamily="34" charset="0"/>
                <a:cs typeface="Arial" panose="020B0604020202020204" pitchFamily="34" charset="0"/>
              </a:rPr>
              <a:t>RI</a:t>
            </a:r>
            <a:r>
              <a:rPr lang="ko-KR" altLang="en-US" sz="1400" b="1" dirty="0">
                <a:solidFill>
                  <a:srgbClr val="00B0F0"/>
                </a:solidFill>
                <a:latin typeface="Arial" panose="020B0604020202020204" pitchFamily="34" charset="0"/>
                <a:cs typeface="Arial" panose="020B0604020202020204" pitchFamily="34" charset="0"/>
              </a:rPr>
              <a:t> </a:t>
            </a:r>
            <a:r>
              <a:rPr lang="en-US" altLang="ko-KR" sz="1400" b="1" dirty="0">
                <a:solidFill>
                  <a:srgbClr val="00B0F0"/>
                </a:solidFill>
                <a:latin typeface="Arial" panose="020B0604020202020204" pitchFamily="34" charset="0"/>
                <a:cs typeface="Arial" panose="020B0604020202020204" pitchFamily="34" charset="0"/>
              </a:rPr>
              <a:t>Identification</a:t>
            </a:r>
          </a:p>
          <a:p>
            <a:r>
              <a:rPr lang="en-US" altLang="ko-KR" sz="1400" dirty="0">
                <a:solidFill>
                  <a:srgbClr val="00B0F0"/>
                </a:solidFill>
                <a:latin typeface="Arial" panose="020B0604020202020204" pitchFamily="34" charset="0"/>
                <a:cs typeface="Arial" panose="020B0604020202020204" pitchFamily="34" charset="0"/>
              </a:rPr>
              <a:t>- Z from Si Detectors (SSD1, SSD2)</a:t>
            </a:r>
          </a:p>
          <a:p>
            <a:r>
              <a:rPr lang="en-US" altLang="ko-KR" sz="1400" dirty="0">
                <a:solidFill>
                  <a:srgbClr val="00B0F0"/>
                </a:solidFill>
                <a:latin typeface="Arial" panose="020B0604020202020204" pitchFamily="34" charset="0"/>
                <a:cs typeface="Arial" panose="020B0604020202020204" pitchFamily="34" charset="0"/>
              </a:rPr>
              <a:t>- Length (Target-F2 PS): 21.3 m</a:t>
            </a:r>
            <a:endParaRPr lang="en-US" altLang="ko-KR" sz="1400" baseline="30000" dirty="0">
              <a:solidFill>
                <a:srgbClr val="00B0F0"/>
              </a:solidFill>
              <a:latin typeface="Arial" panose="020B0604020202020204" pitchFamily="34" charset="0"/>
              <a:cs typeface="Arial" panose="020B0604020202020204" pitchFamily="34" charset="0"/>
            </a:endParaRPr>
          </a:p>
          <a:p>
            <a:r>
              <a:rPr lang="en-US" altLang="ko-KR" sz="1400" dirty="0">
                <a:solidFill>
                  <a:srgbClr val="00B0F0"/>
                </a:solidFill>
                <a:latin typeface="Arial" panose="020B0604020202020204" pitchFamily="34" charset="0"/>
                <a:cs typeface="Arial" panose="020B0604020202020204" pitchFamily="34" charset="0"/>
              </a:rPr>
              <a:t>- </a:t>
            </a:r>
            <a:r>
              <a:rPr lang="en-US" altLang="ko-KR" sz="1400" dirty="0" err="1">
                <a:solidFill>
                  <a:srgbClr val="00B0F0"/>
                </a:solidFill>
                <a:latin typeface="Arial" panose="020B0604020202020204" pitchFamily="34" charset="0"/>
                <a:cs typeface="Arial" panose="020B0604020202020204" pitchFamily="34" charset="0"/>
              </a:rPr>
              <a:t>ToF</a:t>
            </a:r>
            <a:endParaRPr lang="en-US" altLang="ko-KR" sz="1400" dirty="0">
              <a:solidFill>
                <a:srgbClr val="00B0F0"/>
              </a:solidFill>
              <a:latin typeface="Arial" panose="020B0604020202020204" pitchFamily="34" charset="0"/>
              <a:cs typeface="Arial" panose="020B0604020202020204" pitchFamily="34" charset="0"/>
            </a:endParaRPr>
          </a:p>
          <a:p>
            <a:r>
              <a:rPr lang="en-US" altLang="ko-KR" sz="1400" dirty="0">
                <a:solidFill>
                  <a:srgbClr val="00B0F0"/>
                </a:solidFill>
                <a:latin typeface="Arial" panose="020B0604020202020204" pitchFamily="34" charset="0"/>
                <a:cs typeface="Arial" panose="020B0604020202020204" pitchFamily="34" charset="0"/>
              </a:rPr>
              <a:t> 1) start: RF signal from cyclotron</a:t>
            </a:r>
          </a:p>
          <a:p>
            <a:r>
              <a:rPr lang="en-US" altLang="ko-KR" sz="1400" dirty="0">
                <a:solidFill>
                  <a:srgbClr val="00B0F0"/>
                </a:solidFill>
                <a:latin typeface="Arial" panose="020B0604020202020204" pitchFamily="34" charset="0"/>
                <a:cs typeface="Arial" panose="020B0604020202020204" pitchFamily="34" charset="0"/>
              </a:rPr>
              <a:t> * time jitter ~ 0.09 ns</a:t>
            </a:r>
          </a:p>
          <a:p>
            <a:r>
              <a:rPr lang="en-US" altLang="ko-KR" sz="1400" dirty="0">
                <a:solidFill>
                  <a:srgbClr val="00B0F0"/>
                </a:solidFill>
                <a:latin typeface="Arial" panose="020B0604020202020204" pitchFamily="34" charset="0"/>
                <a:cs typeface="Arial" panose="020B0604020202020204" pitchFamily="34" charset="0"/>
              </a:rPr>
              <a:t> 2) stop: F2 PS signal</a:t>
            </a:r>
          </a:p>
          <a:p>
            <a:r>
              <a:rPr lang="en-US" altLang="ko-KR" sz="1400" dirty="0">
                <a:solidFill>
                  <a:srgbClr val="00B0F0"/>
                </a:solidFill>
                <a:latin typeface="Arial" panose="020B0604020202020204" pitchFamily="34" charset="0"/>
                <a:cs typeface="Arial" panose="020B0604020202020204" pitchFamily="34" charset="0"/>
              </a:rPr>
              <a:t> * </a:t>
            </a:r>
            <a:r>
              <a:rPr lang="en-US" altLang="ko-KR" sz="1400" dirty="0" err="1">
                <a:solidFill>
                  <a:srgbClr val="00B0F0"/>
                </a:solidFill>
                <a:latin typeface="Arial" panose="020B0604020202020204" pitchFamily="34" charset="0"/>
                <a:cs typeface="Arial" panose="020B0604020202020204" pitchFamily="34" charset="0"/>
              </a:rPr>
              <a:t>ToF</a:t>
            </a:r>
            <a:r>
              <a:rPr lang="en-US" altLang="ko-KR" sz="1400" dirty="0">
                <a:solidFill>
                  <a:srgbClr val="00B0F0"/>
                </a:solidFill>
                <a:latin typeface="Arial" panose="020B0604020202020204" pitchFamily="34" charset="0"/>
                <a:cs typeface="Arial" panose="020B0604020202020204" pitchFamily="34" charset="0"/>
              </a:rPr>
              <a:t> time resolution = 0.27 ns (</a:t>
            </a:r>
            <a:r>
              <a:rPr lang="en-US" altLang="ko-KR" sz="1400" dirty="0" err="1">
                <a:solidFill>
                  <a:srgbClr val="00B0F0"/>
                </a:solidFill>
                <a:latin typeface="Arial" panose="020B0604020202020204" pitchFamily="34" charset="0"/>
                <a:cs typeface="Arial" panose="020B0604020202020204" pitchFamily="34" charset="0"/>
              </a:rPr>
              <a:t>r.m.s.</a:t>
            </a:r>
            <a:r>
              <a:rPr lang="en-US" altLang="ko-KR" sz="1400" dirty="0">
                <a:solidFill>
                  <a:srgbClr val="00B0F0"/>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FA7F019A-C125-463E-A89E-55506BD9CDDC}"/>
              </a:ext>
            </a:extLst>
          </p:cNvPr>
          <p:cNvSpPr txBox="1"/>
          <p:nvPr/>
        </p:nvSpPr>
        <p:spPr>
          <a:xfrm>
            <a:off x="8871313" y="5618999"/>
            <a:ext cx="3228585" cy="1169551"/>
          </a:xfrm>
          <a:prstGeom prst="rect">
            <a:avLst/>
          </a:prstGeom>
          <a:solidFill>
            <a:schemeClr val="bg1"/>
          </a:solidFill>
          <a:ln>
            <a:solidFill>
              <a:srgbClr val="C00000"/>
            </a:solidFill>
          </a:ln>
        </p:spPr>
        <p:txBody>
          <a:bodyPr wrap="square">
            <a:spAutoFit/>
          </a:bodyPr>
          <a:lstStyle/>
          <a:p>
            <a:r>
              <a:rPr lang="en-US" altLang="ko-KR" sz="1400" b="1" dirty="0">
                <a:solidFill>
                  <a:srgbClr val="C00000"/>
                </a:solidFill>
                <a:latin typeface="Arial" panose="020B0604020202020204" pitchFamily="34" charset="0"/>
                <a:cs typeface="Arial" panose="020B0604020202020204" pitchFamily="34" charset="0"/>
              </a:rPr>
              <a:t>F2 Secondary Beam Image by PPAC</a:t>
            </a:r>
          </a:p>
          <a:p>
            <a:r>
              <a:rPr lang="en-US" altLang="ko-KR" sz="1400" dirty="0">
                <a:solidFill>
                  <a:srgbClr val="C00000"/>
                </a:solidFill>
                <a:latin typeface="Arial" panose="020B0604020202020204" pitchFamily="34" charset="0"/>
                <a:cs typeface="Arial" panose="020B0604020202020204" pitchFamily="34" charset="0"/>
              </a:rPr>
              <a:t>- to confirm transmission</a:t>
            </a:r>
          </a:p>
          <a:p>
            <a:r>
              <a:rPr lang="en-US" altLang="ko-KR" sz="1400" dirty="0">
                <a:solidFill>
                  <a:srgbClr val="C00000"/>
                </a:solidFill>
                <a:latin typeface="Arial" panose="020B0604020202020204" pitchFamily="34" charset="0"/>
                <a:cs typeface="Arial" panose="020B0604020202020204" pitchFamily="34" charset="0"/>
              </a:rPr>
              <a:t>- Beam X position correction to center</a:t>
            </a:r>
          </a:p>
          <a:p>
            <a:r>
              <a:rPr lang="en-US" altLang="ko-KR" sz="1400" dirty="0">
                <a:solidFill>
                  <a:srgbClr val="C00000"/>
                </a:solidFill>
                <a:latin typeface="Arial" panose="020B0604020202020204" pitchFamily="34" charset="0"/>
                <a:cs typeface="Arial" panose="020B0604020202020204" pitchFamily="34" charset="0"/>
              </a:rPr>
              <a:t>by tunning D2 field</a:t>
            </a:r>
          </a:p>
          <a:p>
            <a:r>
              <a:rPr lang="en-US" altLang="ko-KR" sz="1400" dirty="0">
                <a:solidFill>
                  <a:srgbClr val="C00000"/>
                </a:solidFill>
                <a:latin typeface="Arial" panose="020B0604020202020204" pitchFamily="34" charset="0"/>
                <a:cs typeface="Arial" panose="020B0604020202020204" pitchFamily="34" charset="0"/>
              </a:rPr>
              <a:t>(D1 &amp; D2 field difference &lt; 0.05%)</a:t>
            </a:r>
          </a:p>
        </p:txBody>
      </p:sp>
      <p:sp>
        <p:nvSpPr>
          <p:cNvPr id="44" name="TextBox 43">
            <a:extLst>
              <a:ext uri="{FF2B5EF4-FFF2-40B4-BE49-F238E27FC236}">
                <a16:creationId xmlns:a16="http://schemas.microsoft.com/office/drawing/2014/main" id="{B0D13561-3A57-4B3A-8EA6-ED954DD4DF05}"/>
              </a:ext>
            </a:extLst>
          </p:cNvPr>
          <p:cNvSpPr txBox="1"/>
          <p:nvPr/>
        </p:nvSpPr>
        <p:spPr>
          <a:xfrm>
            <a:off x="5841433" y="60439"/>
            <a:ext cx="1126792" cy="646331"/>
          </a:xfrm>
          <a:prstGeom prst="rect">
            <a:avLst/>
          </a:prstGeom>
          <a:noFill/>
        </p:spPr>
        <p:txBody>
          <a:bodyPr wrap="square">
            <a:spAutoFit/>
          </a:bodyPr>
          <a:lstStyle/>
          <a:p>
            <a:r>
              <a:rPr lang="en-US" altLang="ko-KR" sz="1200" baseline="30000" dirty="0">
                <a:latin typeface="Times New Roman" panose="02020603050405020304" pitchFamily="18" charset="0"/>
                <a:cs typeface="Times New Roman" panose="02020603050405020304" pitchFamily="18" charset="0"/>
              </a:rPr>
              <a:t>9</a:t>
            </a:r>
            <a:r>
              <a:rPr lang="en-US" altLang="ko-KR" sz="1200" dirty="0">
                <a:latin typeface="Times New Roman" panose="02020603050405020304" pitchFamily="18" charset="0"/>
                <a:cs typeface="Times New Roman" panose="02020603050405020304" pitchFamily="18" charset="0"/>
              </a:rPr>
              <a:t>Be target</a:t>
            </a:r>
          </a:p>
          <a:p>
            <a:r>
              <a:rPr lang="en-US" altLang="ko-KR" sz="1200" dirty="0">
                <a:latin typeface="Symbol" panose="05050102010706020507" pitchFamily="18" charset="2"/>
                <a:cs typeface="Times New Roman" panose="02020603050405020304" pitchFamily="18" charset="0"/>
              </a:rPr>
              <a:t>r</a:t>
            </a:r>
            <a:r>
              <a:rPr lang="en-US" altLang="ko-KR" sz="1200" dirty="0">
                <a:latin typeface="Times New Roman" panose="02020603050405020304" pitchFamily="18" charset="0"/>
                <a:cs typeface="Times New Roman" panose="02020603050405020304" pitchFamily="18" charset="0"/>
              </a:rPr>
              <a:t> = 1.85 g/cm</a:t>
            </a:r>
            <a:r>
              <a:rPr lang="en-US" altLang="ko-KR" sz="1200" baseline="30000" dirty="0">
                <a:latin typeface="Times New Roman" panose="02020603050405020304" pitchFamily="18" charset="0"/>
                <a:cs typeface="Times New Roman" panose="02020603050405020304" pitchFamily="18" charset="0"/>
              </a:rPr>
              <a:t>3</a:t>
            </a:r>
          </a:p>
          <a:p>
            <a:r>
              <a:rPr lang="en-US" altLang="ko-KR" sz="1200" dirty="0">
                <a:latin typeface="Times New Roman" panose="02020603050405020304" pitchFamily="18" charset="0"/>
                <a:cs typeface="Times New Roman" panose="02020603050405020304" pitchFamily="18" charset="0"/>
              </a:rPr>
              <a:t>d = 486.49 </a:t>
            </a:r>
            <a:r>
              <a:rPr lang="en-US" altLang="ko-KR" sz="1200" dirty="0">
                <a:latin typeface="Symbol" panose="05050102010706020507" pitchFamily="18" charset="2"/>
                <a:cs typeface="Times New Roman" panose="02020603050405020304" pitchFamily="18" charset="0"/>
              </a:rPr>
              <a:t>m</a:t>
            </a:r>
            <a:r>
              <a:rPr lang="en-US" altLang="ko-KR" sz="1200" dirty="0">
                <a:latin typeface="Times New Roman" panose="02020603050405020304" pitchFamily="18" charset="0"/>
                <a:cs typeface="Times New Roman" panose="02020603050405020304" pitchFamily="18" charset="0"/>
              </a:rPr>
              <a:t>m </a:t>
            </a:r>
            <a:endParaRPr lang="ko-KR" altLang="en-US" sz="1200" dirty="0"/>
          </a:p>
        </p:txBody>
      </p:sp>
      <p:sp>
        <p:nvSpPr>
          <p:cNvPr id="45" name="TextBox 44">
            <a:extLst>
              <a:ext uri="{FF2B5EF4-FFF2-40B4-BE49-F238E27FC236}">
                <a16:creationId xmlns:a16="http://schemas.microsoft.com/office/drawing/2014/main" id="{70DE10E1-AC39-4D0C-A928-78F8014E923B}"/>
              </a:ext>
            </a:extLst>
          </p:cNvPr>
          <p:cNvSpPr txBox="1"/>
          <p:nvPr/>
        </p:nvSpPr>
        <p:spPr>
          <a:xfrm>
            <a:off x="6929202" y="60439"/>
            <a:ext cx="1247058" cy="646331"/>
          </a:xfrm>
          <a:prstGeom prst="rect">
            <a:avLst/>
          </a:prstGeom>
          <a:noFill/>
        </p:spPr>
        <p:txBody>
          <a:bodyPr wrap="square">
            <a:spAutoFit/>
          </a:bodyPr>
          <a:lstStyle/>
          <a:p>
            <a:r>
              <a:rPr lang="en-US" altLang="ko-KR" sz="1200" baseline="30000" dirty="0" err="1">
                <a:latin typeface="Times New Roman" panose="02020603050405020304" pitchFamily="18" charset="0"/>
                <a:cs typeface="Times New Roman" panose="02020603050405020304" pitchFamily="18" charset="0"/>
              </a:rPr>
              <a:t>nat</a:t>
            </a:r>
            <a:r>
              <a:rPr lang="en-US" altLang="ko-KR" sz="1200" dirty="0" err="1">
                <a:latin typeface="Times New Roman" panose="02020603050405020304" pitchFamily="18" charset="0"/>
                <a:cs typeface="Times New Roman" panose="02020603050405020304" pitchFamily="18" charset="0"/>
              </a:rPr>
              <a:t>Ta</a:t>
            </a:r>
            <a:r>
              <a:rPr lang="en-US" altLang="ko-KR" sz="1200" dirty="0">
                <a:latin typeface="Times New Roman" panose="02020603050405020304" pitchFamily="18" charset="0"/>
                <a:cs typeface="Times New Roman" panose="02020603050405020304" pitchFamily="18" charset="0"/>
              </a:rPr>
              <a:t> target</a:t>
            </a:r>
          </a:p>
          <a:p>
            <a:r>
              <a:rPr lang="en-US" altLang="ko-KR" sz="1200" dirty="0">
                <a:latin typeface="Symbol" panose="05050102010706020507" pitchFamily="18" charset="2"/>
                <a:cs typeface="Times New Roman" panose="02020603050405020304" pitchFamily="18" charset="0"/>
              </a:rPr>
              <a:t>r</a:t>
            </a:r>
            <a:r>
              <a:rPr lang="en-US" altLang="ko-KR" sz="1200" dirty="0">
                <a:latin typeface="Times New Roman" panose="02020603050405020304" pitchFamily="18" charset="0"/>
                <a:cs typeface="Times New Roman" panose="02020603050405020304" pitchFamily="18" charset="0"/>
              </a:rPr>
              <a:t> = 16.89 g/cm</a:t>
            </a:r>
            <a:r>
              <a:rPr lang="en-US" altLang="ko-KR" sz="1200" baseline="30000" dirty="0">
                <a:latin typeface="Times New Roman" panose="02020603050405020304" pitchFamily="18" charset="0"/>
                <a:cs typeface="Times New Roman" panose="02020603050405020304" pitchFamily="18" charset="0"/>
              </a:rPr>
              <a:t>3</a:t>
            </a:r>
          </a:p>
          <a:p>
            <a:r>
              <a:rPr lang="en-US" altLang="ko-KR" sz="1200" dirty="0">
                <a:latin typeface="Times New Roman" panose="02020603050405020304" pitchFamily="18" charset="0"/>
                <a:cs typeface="Times New Roman" panose="02020603050405020304" pitchFamily="18" charset="0"/>
              </a:rPr>
              <a:t>d = 10.07 </a:t>
            </a:r>
            <a:r>
              <a:rPr lang="en-US" altLang="ko-KR" sz="1200" dirty="0">
                <a:latin typeface="Symbol" panose="05050102010706020507" pitchFamily="18" charset="2"/>
                <a:cs typeface="Times New Roman" panose="02020603050405020304" pitchFamily="18" charset="0"/>
              </a:rPr>
              <a:t>m</a:t>
            </a:r>
            <a:r>
              <a:rPr lang="en-US" altLang="ko-KR" sz="1200" dirty="0">
                <a:latin typeface="Times New Roman" panose="02020603050405020304" pitchFamily="18" charset="0"/>
                <a:cs typeface="Times New Roman" panose="02020603050405020304" pitchFamily="18" charset="0"/>
              </a:rPr>
              <a:t>m </a:t>
            </a:r>
            <a:endParaRPr lang="ko-KR" altLang="en-US" sz="1200" dirty="0"/>
          </a:p>
        </p:txBody>
      </p:sp>
    </p:spTree>
    <p:extLst>
      <p:ext uri="{BB962C8B-B14F-4D97-AF65-F5344CB8AC3E}">
        <p14:creationId xmlns:p14="http://schemas.microsoft.com/office/powerpoint/2010/main" val="329177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8BA1AD79-10DC-4FFB-ABEA-6606848873D2}" type="slidenum">
              <a:rPr lang="ko-KR" altLang="en-US" smtClean="0"/>
              <a:pPr/>
              <a:t>8</a:t>
            </a:fld>
            <a:endParaRPr lang="ko-KR" altLang="en-US" dirty="0"/>
          </a:p>
        </p:txBody>
      </p:sp>
      <p:pic>
        <p:nvPicPr>
          <p:cNvPr id="5" name="그림 4">
            <a:extLst>
              <a:ext uri="{FF2B5EF4-FFF2-40B4-BE49-F238E27FC236}">
                <a16:creationId xmlns:a16="http://schemas.microsoft.com/office/drawing/2014/main" id="{BC4BFE92-AE2A-4A37-B707-8D5700599259}"/>
              </a:ext>
            </a:extLst>
          </p:cNvPr>
          <p:cNvPicPr>
            <a:picLocks noChangeAspect="1"/>
          </p:cNvPicPr>
          <p:nvPr/>
        </p:nvPicPr>
        <p:blipFill>
          <a:blip r:embed="rId2"/>
          <a:stretch>
            <a:fillRect/>
          </a:stretch>
        </p:blipFill>
        <p:spPr>
          <a:xfrm>
            <a:off x="229681" y="997522"/>
            <a:ext cx="5391119" cy="5152516"/>
          </a:xfrm>
          <a:prstGeom prst="rect">
            <a:avLst/>
          </a:prstGeom>
        </p:spPr>
      </p:pic>
      <p:sp>
        <p:nvSpPr>
          <p:cNvPr id="6" name="TextBox 5">
            <a:extLst>
              <a:ext uri="{FF2B5EF4-FFF2-40B4-BE49-F238E27FC236}">
                <a16:creationId xmlns:a16="http://schemas.microsoft.com/office/drawing/2014/main" id="{8AA04FF7-81E7-4C62-A03D-F809C0DAE6A3}"/>
              </a:ext>
            </a:extLst>
          </p:cNvPr>
          <p:cNvSpPr txBox="1"/>
          <p:nvPr/>
        </p:nvSpPr>
        <p:spPr>
          <a:xfrm>
            <a:off x="618301" y="132039"/>
            <a:ext cx="3706464"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Experimental Setup (Cont.)</a:t>
            </a:r>
            <a:endParaRPr lang="ko-KR" altLang="en-US" sz="2400" dirty="0"/>
          </a:p>
        </p:txBody>
      </p:sp>
      <p:sp>
        <p:nvSpPr>
          <p:cNvPr id="7" name="TextBox 6">
            <a:extLst>
              <a:ext uri="{FF2B5EF4-FFF2-40B4-BE49-F238E27FC236}">
                <a16:creationId xmlns:a16="http://schemas.microsoft.com/office/drawing/2014/main" id="{02EA7C41-2DC7-4B2B-8B4F-AD10E63DDF24}"/>
              </a:ext>
            </a:extLst>
          </p:cNvPr>
          <p:cNvSpPr txBox="1"/>
          <p:nvPr/>
        </p:nvSpPr>
        <p:spPr>
          <a:xfrm>
            <a:off x="5719860" y="4456807"/>
            <a:ext cx="6334980" cy="1077218"/>
          </a:xfrm>
          <a:prstGeom prst="rect">
            <a:avLst/>
          </a:prstGeom>
          <a:solidFill>
            <a:schemeClr val="bg1"/>
          </a:solidFill>
          <a:ln>
            <a:solidFill>
              <a:schemeClr val="tx1"/>
            </a:solidFill>
          </a:ln>
        </p:spPr>
        <p:txBody>
          <a:bodyPr wrap="square">
            <a:spAutoFit/>
          </a:bodyPr>
          <a:lstStyle/>
          <a:p>
            <a:pPr marL="285750" indent="-285750">
              <a:buFont typeface="Arial" panose="020B0604020202020204" pitchFamily="34" charset="0"/>
              <a:buChar char="•"/>
            </a:pPr>
            <a:r>
              <a:rPr lang="en-US" altLang="ko-KR" sz="1600" dirty="0">
                <a:latin typeface="Arial" panose="020B0604020202020204" pitchFamily="34" charset="0"/>
                <a:cs typeface="Arial" panose="020B0604020202020204" pitchFamily="34" charset="0"/>
              </a:rPr>
              <a:t>Discriminator: LLD &amp; CFD for timing</a:t>
            </a:r>
          </a:p>
          <a:p>
            <a:pPr marL="285750" indent="-285750">
              <a:buFont typeface="Arial" panose="020B0604020202020204" pitchFamily="34" charset="0"/>
              <a:buChar char="•"/>
            </a:pPr>
            <a:r>
              <a:rPr lang="en-US" altLang="ko-KR" sz="1600" dirty="0">
                <a:latin typeface="Arial" panose="020B0604020202020204" pitchFamily="34" charset="0"/>
                <a:cs typeface="Arial" panose="020B0604020202020204" pitchFamily="34" charset="0"/>
              </a:rPr>
              <a:t>3 AND: triple coincidence</a:t>
            </a:r>
          </a:p>
          <a:p>
            <a:pPr marL="285750" indent="-285750">
              <a:buFont typeface="Arial" panose="020B0604020202020204" pitchFamily="34" charset="0"/>
              <a:buChar char="•"/>
            </a:pPr>
            <a:r>
              <a:rPr lang="en-US" altLang="ko-KR" sz="1600" dirty="0">
                <a:latin typeface="Arial" panose="020B0604020202020204" pitchFamily="34" charset="0"/>
                <a:cs typeface="Arial" panose="020B0604020202020204" pitchFamily="34" charset="0"/>
              </a:rPr>
              <a:t>SCALER: prevention for signal pileup </a:t>
            </a:r>
            <a:br>
              <a:rPr lang="en-US" altLang="ko-KR" sz="1600" dirty="0">
                <a:latin typeface="Arial" panose="020B0604020202020204" pitchFamily="34" charset="0"/>
                <a:cs typeface="Arial" panose="020B0604020202020204" pitchFamily="34" charset="0"/>
              </a:rPr>
            </a:br>
            <a:r>
              <a:rPr lang="en-US" altLang="ko-KR" sz="1600" dirty="0">
                <a:latin typeface="Arial" panose="020B0604020202020204" pitchFamily="34" charset="0"/>
                <a:cs typeface="Arial" panose="020B0604020202020204" pitchFamily="34" charset="0"/>
              </a:rPr>
              <a:t>                due to high primary beam intensity</a:t>
            </a:r>
          </a:p>
        </p:txBody>
      </p:sp>
      <p:sp>
        <p:nvSpPr>
          <p:cNvPr id="8" name="TextBox 7">
            <a:extLst>
              <a:ext uri="{FF2B5EF4-FFF2-40B4-BE49-F238E27FC236}">
                <a16:creationId xmlns:a16="http://schemas.microsoft.com/office/drawing/2014/main" id="{45A3B658-A45B-4000-A084-54F29C590EEA}"/>
              </a:ext>
            </a:extLst>
          </p:cNvPr>
          <p:cNvSpPr txBox="1"/>
          <p:nvPr/>
        </p:nvSpPr>
        <p:spPr>
          <a:xfrm>
            <a:off x="5719860" y="3028741"/>
            <a:ext cx="5953980" cy="584775"/>
          </a:xfrm>
          <a:prstGeom prst="rect">
            <a:avLst/>
          </a:prstGeom>
          <a:solidFill>
            <a:schemeClr val="bg1"/>
          </a:solidFill>
          <a:ln>
            <a:solidFill>
              <a:schemeClr val="tx1"/>
            </a:solidFill>
          </a:ln>
        </p:spPr>
        <p:txBody>
          <a:bodyPr wrap="square">
            <a:spAutoFit/>
          </a:bodyPr>
          <a:lstStyle/>
          <a:p>
            <a:pPr marL="285750" indent="-285750">
              <a:buFont typeface="Arial" panose="020B0604020202020204" pitchFamily="34" charset="0"/>
              <a:buChar char="•"/>
            </a:pPr>
            <a:r>
              <a:rPr lang="en-US" altLang="ko-KR" sz="1600" dirty="0">
                <a:latin typeface="Arial" panose="020B0604020202020204" pitchFamily="34" charset="0"/>
                <a:cs typeface="Arial" panose="020B0604020202020204" pitchFamily="34" charset="0"/>
              </a:rPr>
              <a:t>Preamp: Charge-sensitive for conversion of collected charge</a:t>
            </a:r>
            <a:br>
              <a:rPr lang="en-US" altLang="ko-KR" sz="1600" dirty="0">
                <a:latin typeface="Arial" panose="020B0604020202020204" pitchFamily="34" charset="0"/>
                <a:cs typeface="Arial" panose="020B0604020202020204" pitchFamily="34" charset="0"/>
              </a:rPr>
            </a:br>
            <a:r>
              <a:rPr lang="en-US" altLang="ko-KR" sz="1600" dirty="0">
                <a:latin typeface="Arial" panose="020B0604020202020204" pitchFamily="34" charset="0"/>
                <a:cs typeface="Arial" panose="020B0604020202020204" pitchFamily="34" charset="0"/>
              </a:rPr>
              <a:t>              (current) to voltage (pulse)</a:t>
            </a:r>
          </a:p>
        </p:txBody>
      </p:sp>
      <p:sp>
        <p:nvSpPr>
          <p:cNvPr id="9" name="TextBox 8">
            <a:extLst>
              <a:ext uri="{FF2B5EF4-FFF2-40B4-BE49-F238E27FC236}">
                <a16:creationId xmlns:a16="http://schemas.microsoft.com/office/drawing/2014/main" id="{4A22B41F-268F-489C-BBDE-745E5B9E5B12}"/>
              </a:ext>
            </a:extLst>
          </p:cNvPr>
          <p:cNvSpPr txBox="1"/>
          <p:nvPr/>
        </p:nvSpPr>
        <p:spPr>
          <a:xfrm>
            <a:off x="5719860" y="1078021"/>
            <a:ext cx="6167340" cy="1077218"/>
          </a:xfrm>
          <a:prstGeom prst="rect">
            <a:avLst/>
          </a:prstGeom>
          <a:solidFill>
            <a:schemeClr val="bg1"/>
          </a:solidFill>
          <a:ln>
            <a:solidFill>
              <a:schemeClr val="tx1"/>
            </a:solidFill>
          </a:ln>
        </p:spPr>
        <p:txBody>
          <a:bodyPr wrap="square">
            <a:spAutoFit/>
          </a:bodyPr>
          <a:lstStyle/>
          <a:p>
            <a:pPr marL="285750" indent="-285750">
              <a:buFont typeface="Arial" panose="020B0604020202020204" pitchFamily="34" charset="0"/>
              <a:buChar char="•"/>
            </a:pPr>
            <a:r>
              <a:rPr lang="en-US" altLang="ko-KR" sz="1600" dirty="0">
                <a:latin typeface="Arial" panose="020B0604020202020204" pitchFamily="34" charset="0"/>
                <a:cs typeface="Arial" panose="020B0604020202020204" pitchFamily="34" charset="0"/>
              </a:rPr>
              <a:t>One PL &amp; 2 PMT (Left, Right)</a:t>
            </a:r>
          </a:p>
          <a:p>
            <a:pPr marL="285750" indent="-285750">
              <a:buFont typeface="Arial" panose="020B0604020202020204" pitchFamily="34" charset="0"/>
              <a:buChar char="•"/>
            </a:pPr>
            <a:r>
              <a:rPr lang="en-US" altLang="ko-KR" sz="1600" dirty="0">
                <a:latin typeface="Arial" panose="020B0604020202020204" pitchFamily="34" charset="0"/>
                <a:cs typeface="Arial" panose="020B0604020202020204" pitchFamily="34" charset="0"/>
              </a:rPr>
              <a:t>Discriminator: LLD &amp; CFD for timing</a:t>
            </a:r>
          </a:p>
          <a:p>
            <a:pPr marL="285750" indent="-285750">
              <a:buFont typeface="Arial" panose="020B0604020202020204" pitchFamily="34" charset="0"/>
              <a:buChar char="•"/>
            </a:pPr>
            <a:r>
              <a:rPr lang="en-US" altLang="ko-KR" sz="1600" dirty="0">
                <a:latin typeface="Arial" panose="020B0604020202020204" pitchFamily="34" charset="0"/>
                <a:cs typeface="Arial" panose="020B0604020202020204" pitchFamily="34" charset="0"/>
              </a:rPr>
              <a:t>2 AND: coincidence</a:t>
            </a:r>
          </a:p>
          <a:p>
            <a:pPr marL="285750" indent="-285750">
              <a:buFont typeface="Arial" panose="020B0604020202020204" pitchFamily="34" charset="0"/>
              <a:buChar char="•"/>
            </a:pPr>
            <a:r>
              <a:rPr lang="en-US" altLang="ko-KR" sz="1600" dirty="0">
                <a:latin typeface="Arial" panose="020B0604020202020204" pitchFamily="34" charset="0"/>
                <a:cs typeface="Arial" panose="020B0604020202020204" pitchFamily="34" charset="0"/>
              </a:rPr>
              <a:t>SCALER: prevention for signal pileup (Sampling rate &lt; 0.1MHz)</a:t>
            </a:r>
          </a:p>
        </p:txBody>
      </p:sp>
    </p:spTree>
    <p:extLst>
      <p:ext uri="{BB962C8B-B14F-4D97-AF65-F5344CB8AC3E}">
        <p14:creationId xmlns:p14="http://schemas.microsoft.com/office/powerpoint/2010/main" val="3789205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8BA1AD79-10DC-4FFB-ABEA-6606848873D2}" type="slidenum">
              <a:rPr lang="ko-KR" altLang="en-US" smtClean="0"/>
              <a:pPr/>
              <a:t>9</a:t>
            </a:fld>
            <a:endParaRPr lang="ko-KR" altLang="en-US" dirty="0"/>
          </a:p>
        </p:txBody>
      </p:sp>
      <p:pic>
        <p:nvPicPr>
          <p:cNvPr id="5" name="그림 4">
            <a:extLst>
              <a:ext uri="{FF2B5EF4-FFF2-40B4-BE49-F238E27FC236}">
                <a16:creationId xmlns:a16="http://schemas.microsoft.com/office/drawing/2014/main" id="{C7C27177-96C7-48B0-A88A-916EBEFD388A}"/>
              </a:ext>
            </a:extLst>
          </p:cNvPr>
          <p:cNvPicPr>
            <a:picLocks noChangeAspect="1"/>
          </p:cNvPicPr>
          <p:nvPr/>
        </p:nvPicPr>
        <p:blipFill>
          <a:blip r:embed="rId2"/>
          <a:stretch>
            <a:fillRect/>
          </a:stretch>
        </p:blipFill>
        <p:spPr>
          <a:xfrm>
            <a:off x="493098" y="1390417"/>
            <a:ext cx="5335421" cy="4326896"/>
          </a:xfrm>
          <a:prstGeom prst="rect">
            <a:avLst/>
          </a:prstGeom>
        </p:spPr>
      </p:pic>
      <p:sp>
        <p:nvSpPr>
          <p:cNvPr id="6" name="TextBox 5">
            <a:extLst>
              <a:ext uri="{FF2B5EF4-FFF2-40B4-BE49-F238E27FC236}">
                <a16:creationId xmlns:a16="http://schemas.microsoft.com/office/drawing/2014/main" id="{FC0FF568-279D-4D98-B066-4C570A61DF23}"/>
              </a:ext>
            </a:extLst>
          </p:cNvPr>
          <p:cNvSpPr txBox="1"/>
          <p:nvPr/>
        </p:nvSpPr>
        <p:spPr>
          <a:xfrm>
            <a:off x="618301" y="132039"/>
            <a:ext cx="3706464" cy="461665"/>
          </a:xfrm>
          <a:prstGeom prst="rect">
            <a:avLst/>
          </a:prstGeom>
          <a:noFill/>
        </p:spPr>
        <p:txBody>
          <a:bodyPr wrap="none" rtlCol="0">
            <a:spAutoFit/>
          </a:bodyPr>
          <a:lstStyle>
            <a:defPPr>
              <a:defRPr lang="ko-KR"/>
            </a:defPPr>
            <a:lvl1pPr algn="ctr">
              <a:defRPr sz="3600">
                <a:latin typeface="Segoe UI Semilight" panose="020B0402040204020203" pitchFamily="34" charset="0"/>
                <a:cs typeface="Segoe UI Semilight" panose="020B0402040204020203" pitchFamily="34" charset="0"/>
              </a:defRPr>
            </a:lvl1pPr>
          </a:lstStyle>
          <a:p>
            <a:pPr algn="l"/>
            <a:r>
              <a:rPr lang="en-US" altLang="ko-KR" sz="2400" dirty="0"/>
              <a:t>Experimental Setup (Cont.)</a:t>
            </a:r>
            <a:endParaRPr lang="ko-KR" altLang="en-US" sz="2400" dirty="0"/>
          </a:p>
        </p:txBody>
      </p:sp>
      <p:pic>
        <p:nvPicPr>
          <p:cNvPr id="7" name="그림 6">
            <a:extLst>
              <a:ext uri="{FF2B5EF4-FFF2-40B4-BE49-F238E27FC236}">
                <a16:creationId xmlns:a16="http://schemas.microsoft.com/office/drawing/2014/main" id="{0AA49355-971D-4733-B0D0-4AFC936921A0}"/>
              </a:ext>
            </a:extLst>
          </p:cNvPr>
          <p:cNvPicPr>
            <a:picLocks noChangeAspect="1"/>
          </p:cNvPicPr>
          <p:nvPr/>
        </p:nvPicPr>
        <p:blipFill>
          <a:blip r:embed="rId3"/>
          <a:stretch>
            <a:fillRect/>
          </a:stretch>
        </p:blipFill>
        <p:spPr>
          <a:xfrm>
            <a:off x="6172982" y="1390417"/>
            <a:ext cx="5400486" cy="4372442"/>
          </a:xfrm>
          <a:prstGeom prst="rect">
            <a:avLst/>
          </a:prstGeom>
        </p:spPr>
      </p:pic>
      <p:sp>
        <p:nvSpPr>
          <p:cNvPr id="8" name="TextBox 7">
            <a:extLst>
              <a:ext uri="{FF2B5EF4-FFF2-40B4-BE49-F238E27FC236}">
                <a16:creationId xmlns:a16="http://schemas.microsoft.com/office/drawing/2014/main" id="{A2E8317D-9113-4C31-9D7C-AC772E424968}"/>
              </a:ext>
            </a:extLst>
          </p:cNvPr>
          <p:cNvSpPr txBox="1"/>
          <p:nvPr/>
        </p:nvSpPr>
        <p:spPr>
          <a:xfrm>
            <a:off x="320862" y="630904"/>
            <a:ext cx="9473378" cy="553998"/>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en-US" altLang="ko-KR" sz="2000" b="1" dirty="0"/>
              <a:t> -  D1 &amp; D2 magnetic rigidity (</a:t>
            </a:r>
            <a:r>
              <a:rPr lang="en-US" altLang="ko-KR" sz="2000" b="1" dirty="0" err="1"/>
              <a:t>Bρ</a:t>
            </a:r>
            <a:r>
              <a:rPr lang="en-US" altLang="ko-KR" sz="2000" b="1" dirty="0"/>
              <a:t>): 2.520 – 4.068 Tm (</a:t>
            </a:r>
            <a:r>
              <a:rPr lang="en-US" altLang="ko-KR" sz="2000" b="1" baseline="30000" dirty="0"/>
              <a:t>9</a:t>
            </a:r>
            <a:r>
              <a:rPr lang="en-US" altLang="ko-KR" sz="2000" b="1" dirty="0"/>
              <a:t>Be, 23 settings; </a:t>
            </a:r>
            <a:r>
              <a:rPr lang="en-US" altLang="ko-KR" sz="2000" b="1"/>
              <a:t>Ta </a:t>
            </a:r>
            <a:r>
              <a:rPr lang="en-US" altLang="ko-KR" sz="2000" b="1" smtClean="0"/>
              <a:t>32 </a:t>
            </a:r>
            <a:r>
              <a:rPr lang="en-US" altLang="ko-KR" sz="2000" b="1" dirty="0"/>
              <a:t>settings)</a:t>
            </a:r>
          </a:p>
        </p:txBody>
      </p:sp>
      <p:sp>
        <p:nvSpPr>
          <p:cNvPr id="9" name="TextBox 8">
            <a:extLst>
              <a:ext uri="{FF2B5EF4-FFF2-40B4-BE49-F238E27FC236}">
                <a16:creationId xmlns:a16="http://schemas.microsoft.com/office/drawing/2014/main" id="{10109203-EA91-4053-9E27-C374534070B7}"/>
              </a:ext>
            </a:extLst>
          </p:cNvPr>
          <p:cNvSpPr txBox="1"/>
          <p:nvPr/>
        </p:nvSpPr>
        <p:spPr>
          <a:xfrm>
            <a:off x="469581" y="5944827"/>
            <a:ext cx="4003903" cy="496290"/>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r>
              <a:rPr lang="ko-KR" altLang="en-US" sz="2000" b="1" dirty="0"/>
              <a:t>앞에 데이터 아마 버린 듯 합니다</a:t>
            </a:r>
            <a:r>
              <a:rPr lang="en-US" altLang="ko-KR" sz="2000" b="1" dirty="0"/>
              <a:t>.</a:t>
            </a:r>
          </a:p>
        </p:txBody>
      </p:sp>
      <p:sp>
        <p:nvSpPr>
          <p:cNvPr id="10" name="타원 9">
            <a:extLst>
              <a:ext uri="{FF2B5EF4-FFF2-40B4-BE49-F238E27FC236}">
                <a16:creationId xmlns:a16="http://schemas.microsoft.com/office/drawing/2014/main" id="{1BF16416-686F-4636-9488-B28BF6301DC6}"/>
              </a:ext>
            </a:extLst>
          </p:cNvPr>
          <p:cNvSpPr/>
          <p:nvPr/>
        </p:nvSpPr>
        <p:spPr>
          <a:xfrm>
            <a:off x="1119864" y="4691313"/>
            <a:ext cx="912136" cy="574041"/>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11" name="직선 화살표 연결선 10">
            <a:extLst>
              <a:ext uri="{FF2B5EF4-FFF2-40B4-BE49-F238E27FC236}">
                <a16:creationId xmlns:a16="http://schemas.microsoft.com/office/drawing/2014/main" id="{320FA504-9A26-4489-A045-4CCF8D52FEB2}"/>
              </a:ext>
            </a:extLst>
          </p:cNvPr>
          <p:cNvCxnSpPr/>
          <p:nvPr/>
        </p:nvCxnSpPr>
        <p:spPr>
          <a:xfrm flipV="1">
            <a:off x="1259840" y="5265354"/>
            <a:ext cx="142240" cy="679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E9850A9-9123-4B6A-9C8F-B6FE37C4C71B}"/>
                  </a:ext>
                </a:extLst>
              </p:cNvPr>
              <p:cNvSpPr txBox="1"/>
              <p:nvPr/>
            </p:nvSpPr>
            <p:spPr>
              <a:xfrm>
                <a:off x="4845032" y="5628138"/>
                <a:ext cx="5282885" cy="1129668"/>
              </a:xfrm>
              <a:prstGeom prst="rect">
                <a:avLst/>
              </a:prstGeom>
              <a:noFill/>
            </p:spPr>
            <p:txBody>
              <a:bodyPr wrap="square" rtlCol="0">
                <a:spAutoFit/>
              </a:bodyPr>
              <a:lstStyle>
                <a:defPPr>
                  <a:defRPr lang="ko-KR"/>
                </a:defPPr>
                <a:lvl1pPr>
                  <a:defRPr sz="2400">
                    <a:latin typeface="Segoe UI Semilight" panose="020B0402040204020203" pitchFamily="34" charset="0"/>
                    <a:cs typeface="Segoe UI Semilight" panose="020B0402040204020203" pitchFamily="34" charset="0"/>
                  </a:defRPr>
                </a:lvl1pPr>
              </a:lstStyle>
              <a:p>
                <a:pPr>
                  <a:lnSpc>
                    <a:spcPct val="150000"/>
                  </a:lnSpc>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𝐵</m:t>
                      </m:r>
                      <m:r>
                        <a:rPr lang="en-US" altLang="ko-KR" sz="2000" b="0" i="1" smtClean="0">
                          <a:latin typeface="Cambria Math" panose="02040503050406030204" pitchFamily="18" charset="0"/>
                        </a:rPr>
                        <m:t>𝜌</m:t>
                      </m:r>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𝑝</m:t>
                          </m:r>
                        </m:num>
                        <m:den>
                          <m:r>
                            <a:rPr lang="en-US" altLang="ko-KR" sz="2000" b="0" i="1" smtClean="0">
                              <a:latin typeface="Cambria Math" panose="02040503050406030204" pitchFamily="18" charset="0"/>
                            </a:rPr>
                            <m:t>𝑞</m:t>
                          </m:r>
                        </m:den>
                      </m:f>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𝑚𝑣</m:t>
                          </m:r>
                        </m:num>
                        <m:den>
                          <m:r>
                            <a:rPr lang="en-US" altLang="ko-KR" sz="2000" b="0" i="1" smtClean="0">
                              <a:latin typeface="Cambria Math" panose="02040503050406030204" pitchFamily="18" charset="0"/>
                            </a:rPr>
                            <m:t>𝑞</m:t>
                          </m:r>
                        </m:den>
                      </m:f>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𝐴</m:t>
                          </m:r>
                        </m:num>
                        <m:den>
                          <m:r>
                            <a:rPr lang="en-US" altLang="ko-KR" sz="2000" b="0" i="1" smtClean="0">
                              <a:latin typeface="Cambria Math" panose="02040503050406030204" pitchFamily="18" charset="0"/>
                            </a:rPr>
                            <m:t>𝑍</m:t>
                          </m:r>
                        </m:den>
                      </m:f>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𝐿</m:t>
                          </m:r>
                        </m:num>
                        <m:den>
                          <m:r>
                            <a:rPr lang="en-US" altLang="ko-KR" sz="2000" b="0" i="1" smtClean="0">
                              <a:latin typeface="Cambria Math" panose="02040503050406030204" pitchFamily="18" charset="0"/>
                            </a:rPr>
                            <m:t>𝑇𝑜𝐹</m:t>
                          </m:r>
                        </m:den>
                      </m:f>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𝐴</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𝑍</m:t>
                      </m:r>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𝐵</m:t>
                      </m:r>
                      <m:r>
                        <a:rPr lang="en-US" altLang="ko-KR" sz="2000" b="0" i="1" smtClean="0">
                          <a:latin typeface="Cambria Math" panose="02040503050406030204" pitchFamily="18" charset="0"/>
                        </a:rPr>
                        <m:t>𝜌</m:t>
                      </m:r>
                      <m:d>
                        <m:dPr>
                          <m:ctrlPr>
                            <a:rPr lang="en-US" altLang="ko-KR" sz="2000" b="0" i="1" smtClean="0">
                              <a:latin typeface="Cambria Math" panose="02040503050406030204" pitchFamily="18" charset="0"/>
                            </a:rPr>
                          </m:ctrlPr>
                        </m:dPr>
                        <m:e>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𝑇𝑜𝐹</m:t>
                              </m:r>
                            </m:num>
                            <m:den>
                              <m:r>
                                <a:rPr lang="en-US" altLang="ko-KR" sz="2000" b="0" i="1" smtClean="0">
                                  <a:latin typeface="Cambria Math" panose="02040503050406030204" pitchFamily="18" charset="0"/>
                                </a:rPr>
                                <m:t>𝐿</m:t>
                              </m:r>
                            </m:den>
                          </m:f>
                        </m:e>
                      </m:d>
                    </m:oMath>
                  </m:oMathPara>
                </a14:m>
                <a:endParaRPr lang="en-US" altLang="ko-KR" sz="2000" dirty="0"/>
              </a:p>
            </p:txBody>
          </p:sp>
        </mc:Choice>
        <mc:Fallback xmlns="">
          <p:sp>
            <p:nvSpPr>
              <p:cNvPr id="12" name="TextBox 11">
                <a:extLst>
                  <a:ext uri="{FF2B5EF4-FFF2-40B4-BE49-F238E27FC236}">
                    <a16:creationId xmlns:a16="http://schemas.microsoft.com/office/drawing/2014/main" id="{5E9850A9-9123-4B6A-9C8F-B6FE37C4C71B}"/>
                  </a:ext>
                </a:extLst>
              </p:cNvPr>
              <p:cNvSpPr txBox="1">
                <a:spLocks noRot="1" noChangeAspect="1" noMove="1" noResize="1" noEditPoints="1" noAdjustHandles="1" noChangeArrowheads="1" noChangeShapeType="1" noTextEdit="1"/>
              </p:cNvSpPr>
              <p:nvPr/>
            </p:nvSpPr>
            <p:spPr>
              <a:xfrm>
                <a:off x="4845032" y="5628138"/>
                <a:ext cx="5282885" cy="1129668"/>
              </a:xfrm>
              <a:prstGeom prst="rect">
                <a:avLst/>
              </a:prstGeom>
              <a:blipFill>
                <a:blip r:embed="rId4"/>
                <a:stretch>
                  <a:fillRect/>
                </a:stretch>
              </a:blipFill>
            </p:spPr>
            <p:txBody>
              <a:bodyPr/>
              <a:lstStyle/>
              <a:p>
                <a:r>
                  <a:rPr lang="ko-KR" altLang="en-US">
                    <a:noFill/>
                  </a:rPr>
                  <a:t> </a:t>
                </a:r>
              </a:p>
            </p:txBody>
          </p:sp>
        </mc:Fallback>
      </mc:AlternateContent>
      <p:cxnSp>
        <p:nvCxnSpPr>
          <p:cNvPr id="13" name="직선 화살표 연결선 12">
            <a:extLst>
              <a:ext uri="{FF2B5EF4-FFF2-40B4-BE49-F238E27FC236}">
                <a16:creationId xmlns:a16="http://schemas.microsoft.com/office/drawing/2014/main" id="{0D04FB27-7FF1-4282-944D-96C3F121C17B}"/>
              </a:ext>
            </a:extLst>
          </p:cNvPr>
          <p:cNvCxnSpPr>
            <a:cxnSpLocks/>
          </p:cNvCxnSpPr>
          <p:nvPr/>
        </p:nvCxnSpPr>
        <p:spPr>
          <a:xfrm flipH="1" flipV="1">
            <a:off x="7584538" y="4452375"/>
            <a:ext cx="604422" cy="14924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26636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6245</TotalTime>
  <Words>5604</Words>
  <Application>Microsoft Office PowerPoint</Application>
  <PresentationFormat>와이드스크린</PresentationFormat>
  <Paragraphs>971</Paragraphs>
  <Slides>44</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44</vt:i4>
      </vt:variant>
    </vt:vector>
  </HeadingPairs>
  <TitlesOfParts>
    <vt:vector size="51" baseType="lpstr">
      <vt:lpstr>맑은 고딕</vt:lpstr>
      <vt:lpstr>Arial</vt:lpstr>
      <vt:lpstr>Cambria Math</vt:lpstr>
      <vt:lpstr>Segoe UI Semilight</vt:lpstr>
      <vt:lpstr>Symbol</vt:lpstr>
      <vt:lpstr>Times New Roman</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Fragmentation Reactions of 57 MeV/u 40Ar on 9Be/181Ta</vt:lpstr>
      <vt:lpstr>Fragmentation Reactions of 57 MeV/u 40Ar on 9Be/181Ta</vt:lpstr>
      <vt:lpstr>Fragmentation Reactions of 57 MeV/u 40Ar on 9Be/181Ta</vt:lpstr>
      <vt:lpstr>Fragmentation Reactions of 57 MeV/u 40Ar on 9Be/181Ta</vt:lpstr>
      <vt:lpstr>Fragmentation Reactions of 57 MeV/u 40Ar on 9Be/181Ta</vt:lpstr>
      <vt:lpstr>Fragmentation Reactions of 57 MeV/u 40Ar on 9Be/181Ta</vt:lpstr>
      <vt:lpstr>Fragmentation Reactions of 57 MeV/u 40Ar on 9Be/181Ta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821043427555</cp:lastModifiedBy>
  <cp:revision>1051</cp:revision>
  <dcterms:created xsi:type="dcterms:W3CDTF">2022-02-13T13:11:23Z</dcterms:created>
  <dcterms:modified xsi:type="dcterms:W3CDTF">2023-04-28T08:12:08Z</dcterms:modified>
</cp:coreProperties>
</file>